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18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297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79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31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37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11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25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05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21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4243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1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80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7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90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52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3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37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A4493F-07D0-4955-AC44-F07127056377}" type="datetimeFigureOut">
              <a:rPr lang="pl-PL" smtClean="0"/>
              <a:t>2019-03-21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526D81-35E8-4F2F-953E-B6BC0652F3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8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7"/>
          <a:stretch/>
        </p:blipFill>
        <p:spPr>
          <a:xfrm>
            <a:off x="2047875" y="692331"/>
            <a:ext cx="8096250" cy="464289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340759" y="5891349"/>
            <a:ext cx="270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Autor: Katarzyna </a:t>
            </a:r>
            <a:r>
              <a:rPr lang="pl-PL" sz="1400" dirty="0" err="1" smtClean="0"/>
              <a:t>Buchman</a:t>
            </a:r>
            <a:endParaRPr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036422" y="5935190"/>
            <a:ext cx="576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</a:t>
            </a:r>
            <a:r>
              <a:rPr lang="pl-PL" sz="1200" dirty="0"/>
              <a:t>https://polszczyzna.pl/partykula-i-wykrzyknik/</a:t>
            </a:r>
          </a:p>
        </p:txBody>
      </p:sp>
    </p:spTree>
    <p:extLst>
      <p:ext uri="{BB962C8B-B14F-4D97-AF65-F5344CB8AC3E}">
        <p14:creationId xmlns:p14="http://schemas.microsoft.com/office/powerpoint/2010/main" val="310312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00845" y="2730138"/>
            <a:ext cx="5172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1E21A2"/>
                </a:solidFill>
              </a:rPr>
              <a:t>Podsumowanie</a:t>
            </a:r>
            <a:endParaRPr lang="pl-PL" sz="6000" b="1" dirty="0">
              <a:solidFill>
                <a:srgbClr val="1E21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81" y="659396"/>
            <a:ext cx="7850555" cy="554990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0097365" y="5497656"/>
            <a:ext cx="155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Autor grafiki: </a:t>
            </a:r>
          </a:p>
          <a:p>
            <a:r>
              <a:rPr lang="pl-PL" dirty="0" smtClean="0"/>
              <a:t>Teresa Dubel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908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85109" y="2860766"/>
            <a:ext cx="880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Wykrzyknik i partykuła to </a:t>
            </a:r>
            <a:r>
              <a:rPr lang="pl-PL" sz="3200" b="1" dirty="0" smtClean="0"/>
              <a:t>nieodmienne</a:t>
            </a:r>
            <a:r>
              <a:rPr lang="pl-PL" sz="3200" dirty="0" smtClean="0"/>
              <a:t> części mowy.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76692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892731" y="2416629"/>
            <a:ext cx="408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1E21A2"/>
                </a:solidFill>
              </a:rPr>
              <a:t>Wykrzyknik</a:t>
            </a:r>
            <a:endParaRPr lang="pl-PL" sz="6000" b="1" dirty="0">
              <a:solidFill>
                <a:srgbClr val="1E21A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174275" y="4101737"/>
            <a:ext cx="623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Samodzielna i nieodmienna część mowy.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75414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40527" y="1601147"/>
            <a:ext cx="102935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Wykrzykniki wyrażają </a:t>
            </a:r>
            <a:r>
              <a:rPr lang="pl-PL" sz="2800" dirty="0"/>
              <a:t>stan uczuciowy mówiącego </a:t>
            </a:r>
            <a:r>
              <a:rPr lang="pl-PL" sz="2800" dirty="0" smtClean="0"/>
              <a:t>i </a:t>
            </a:r>
            <a:r>
              <a:rPr lang="pl-PL" sz="2800" dirty="0"/>
              <a:t>służą do wzywania </a:t>
            </a:r>
            <a:r>
              <a:rPr lang="pl-PL" sz="2800" dirty="0" smtClean="0"/>
              <a:t>kogoś. Dzięki </a:t>
            </a:r>
            <a:r>
              <a:rPr lang="pl-PL" sz="2800" dirty="0"/>
              <a:t>nim zaznaczamy w mowie radość, podziw, </a:t>
            </a:r>
            <a:r>
              <a:rPr lang="pl-PL" sz="2800" dirty="0" smtClean="0"/>
              <a:t>niezadowolenie</a:t>
            </a:r>
            <a:r>
              <a:rPr lang="pl-PL" sz="2800" dirty="0"/>
              <a:t>, złość czy nawet </a:t>
            </a:r>
            <a:r>
              <a:rPr lang="pl-PL" sz="2800" dirty="0" smtClean="0"/>
              <a:t>wstręt, odrazę</a:t>
            </a:r>
            <a:r>
              <a:rPr lang="pl-PL" sz="2800" dirty="0"/>
              <a:t>: </a:t>
            </a:r>
            <a:endParaRPr lang="pl-PL" sz="2800" dirty="0" smtClean="0"/>
          </a:p>
          <a:p>
            <a:r>
              <a:rPr lang="pl-PL" sz="2800" b="1" i="1" dirty="0" smtClean="0"/>
              <a:t>ach</a:t>
            </a:r>
            <a:r>
              <a:rPr lang="pl-PL" sz="2800" b="1" i="1" dirty="0"/>
              <a:t>!</a:t>
            </a:r>
            <a:r>
              <a:rPr lang="pl-PL" sz="2800" b="1" dirty="0"/>
              <a:t>, </a:t>
            </a:r>
            <a:r>
              <a:rPr lang="pl-PL" sz="2800" b="1" i="1" dirty="0"/>
              <a:t>och!</a:t>
            </a:r>
            <a:r>
              <a:rPr lang="pl-PL" sz="2800" b="1" dirty="0"/>
              <a:t>, </a:t>
            </a:r>
            <a:r>
              <a:rPr lang="pl-PL" sz="2800" b="1" i="1" dirty="0"/>
              <a:t>ha!</a:t>
            </a:r>
            <a:r>
              <a:rPr lang="pl-PL" sz="2800" b="1" dirty="0"/>
              <a:t>, </a:t>
            </a:r>
            <a:r>
              <a:rPr lang="pl-PL" sz="2800" b="1" i="1" dirty="0" err="1"/>
              <a:t>łuu</a:t>
            </a:r>
            <a:r>
              <a:rPr lang="pl-PL" sz="2800" b="1" i="1" dirty="0"/>
              <a:t>!</a:t>
            </a:r>
            <a:r>
              <a:rPr lang="pl-PL" sz="2800" b="1" dirty="0"/>
              <a:t>, </a:t>
            </a:r>
            <a:r>
              <a:rPr lang="pl-PL" sz="2800" b="1" i="1" dirty="0"/>
              <a:t>hura!</a:t>
            </a:r>
            <a:r>
              <a:rPr lang="pl-PL" sz="2800" b="1" dirty="0"/>
              <a:t>, </a:t>
            </a:r>
            <a:r>
              <a:rPr lang="pl-PL" sz="2800" b="1" i="1" dirty="0"/>
              <a:t>fuj!</a:t>
            </a:r>
            <a:r>
              <a:rPr lang="pl-PL" sz="2800" b="1" dirty="0"/>
              <a:t>, </a:t>
            </a:r>
            <a:r>
              <a:rPr lang="pl-PL" sz="2800" b="1" i="1" dirty="0"/>
              <a:t>fe!</a:t>
            </a:r>
            <a:r>
              <a:rPr lang="pl-PL" sz="2800" b="1" dirty="0"/>
              <a:t>, </a:t>
            </a:r>
            <a:r>
              <a:rPr lang="pl-PL" sz="2800" b="1" i="1" dirty="0"/>
              <a:t>eh!</a:t>
            </a:r>
            <a:r>
              <a:rPr lang="pl-PL" sz="2800" b="1" dirty="0"/>
              <a:t>, </a:t>
            </a:r>
            <a:r>
              <a:rPr lang="pl-PL" sz="2800" b="1" i="1" dirty="0"/>
              <a:t>aj!</a:t>
            </a:r>
            <a:r>
              <a:rPr lang="pl-PL" sz="2800" b="1" dirty="0"/>
              <a:t>, </a:t>
            </a:r>
            <a:r>
              <a:rPr lang="pl-PL" sz="2800" b="1" i="1" dirty="0"/>
              <a:t>ojoj!</a:t>
            </a:r>
            <a:r>
              <a:rPr lang="pl-PL" sz="2800" b="1" dirty="0"/>
              <a:t>, </a:t>
            </a:r>
            <a:r>
              <a:rPr lang="pl-PL" sz="2800" b="1" i="1" dirty="0"/>
              <a:t>mniam!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smtClean="0"/>
              <a:t>Do </a:t>
            </a:r>
            <a:r>
              <a:rPr lang="pl-PL" sz="2800" dirty="0"/>
              <a:t>wykrzykników możemy zaliczyć również przekleństwa i wulgaryzmy, np. </a:t>
            </a:r>
            <a:r>
              <a:rPr lang="pl-PL" sz="2800" b="1" i="1" dirty="0"/>
              <a:t>psiakrew</a:t>
            </a:r>
            <a:r>
              <a:rPr lang="pl-PL" sz="2800" b="1" i="1" dirty="0" smtClean="0"/>
              <a:t>!</a:t>
            </a:r>
          </a:p>
          <a:p>
            <a:r>
              <a:rPr lang="pl-PL" sz="2800" i="1" dirty="0" smtClean="0"/>
              <a:t>Co </a:t>
            </a:r>
            <a:r>
              <a:rPr lang="pl-PL" sz="2800" i="1" dirty="0"/>
              <a:t>ciekawe, prawdziwą intencję osoby mówiącej możemy odczytać dopiero z </a:t>
            </a:r>
            <a:r>
              <a:rPr lang="pl-PL" sz="2800" i="1"/>
              <a:t>intonacji </a:t>
            </a:r>
            <a:endParaRPr lang="pl-PL" sz="2800" i="1" smtClean="0"/>
          </a:p>
          <a:p>
            <a:r>
              <a:rPr lang="pl-PL" sz="2800" i="1" smtClean="0"/>
              <a:t>i </a:t>
            </a:r>
            <a:r>
              <a:rPr lang="pl-PL" sz="2800" i="1" dirty="0"/>
              <a:t>kontekstu wypowiedzi.</a:t>
            </a:r>
          </a:p>
        </p:txBody>
      </p:sp>
    </p:spTree>
    <p:extLst>
      <p:ext uri="{BB962C8B-B14F-4D97-AF65-F5344CB8AC3E}">
        <p14:creationId xmlns:p14="http://schemas.microsoft.com/office/powerpoint/2010/main" val="2468697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37360" y="2442754"/>
            <a:ext cx="9078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 </a:t>
            </a:r>
            <a:r>
              <a:rPr lang="pl-PL" sz="2800" dirty="0" smtClean="0"/>
              <a:t>Do wykrzykników zaliczamy też wyrazy dźwiękonaśladowcze, </a:t>
            </a:r>
            <a:r>
              <a:rPr lang="pl-PL" sz="2800" dirty="0"/>
              <a:t>które również możemy zaliczyć do wykrzykników, np. </a:t>
            </a:r>
            <a:r>
              <a:rPr lang="pl-PL" sz="2800" b="1" i="1" dirty="0"/>
              <a:t>bęc!</a:t>
            </a:r>
            <a:r>
              <a:rPr lang="pl-PL" sz="2800" b="1" dirty="0"/>
              <a:t>, </a:t>
            </a:r>
            <a:r>
              <a:rPr lang="pl-PL" sz="2800" b="1" i="1" dirty="0"/>
              <a:t>trach!</a:t>
            </a:r>
            <a:r>
              <a:rPr lang="pl-PL" sz="2800" b="1" dirty="0"/>
              <a:t>, </a:t>
            </a:r>
            <a:r>
              <a:rPr lang="pl-PL" sz="2800" b="1" i="1" dirty="0" err="1"/>
              <a:t>łups</a:t>
            </a:r>
            <a:r>
              <a:rPr lang="pl-PL" sz="2800" b="1" i="1" dirty="0"/>
              <a:t>!</a:t>
            </a:r>
            <a:r>
              <a:rPr lang="pl-PL" sz="2800" b="1" dirty="0"/>
              <a:t>, </a:t>
            </a:r>
            <a:r>
              <a:rPr lang="pl-PL" sz="2800" b="1" i="1" dirty="0"/>
              <a:t>puk!</a:t>
            </a:r>
            <a:r>
              <a:rPr lang="pl-PL" sz="2800" b="1" dirty="0"/>
              <a:t>, </a:t>
            </a:r>
            <a:r>
              <a:rPr lang="pl-PL" sz="2800" b="1" i="1" dirty="0"/>
              <a:t>kukuryku!</a:t>
            </a:r>
            <a:r>
              <a:rPr lang="pl-PL" sz="2800" b="1" dirty="0"/>
              <a:t>, </a:t>
            </a:r>
            <a:r>
              <a:rPr lang="pl-PL" sz="2800" b="1" i="1" dirty="0"/>
              <a:t>człap-człap!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66227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45919" y="2037806"/>
            <a:ext cx="9144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Dzięki wykrzyknikom możemy nawiązać kontakt i przywitać się z drugą osobą, np. </a:t>
            </a:r>
            <a:r>
              <a:rPr lang="pl-PL" sz="2800" b="1" i="1" dirty="0"/>
              <a:t>hej!</a:t>
            </a:r>
            <a:r>
              <a:rPr lang="pl-PL" sz="2800" b="1" dirty="0"/>
              <a:t>, </a:t>
            </a:r>
            <a:r>
              <a:rPr lang="pl-PL" sz="2800" b="1" i="1" dirty="0"/>
              <a:t>halo!</a:t>
            </a:r>
            <a:r>
              <a:rPr lang="pl-PL" sz="2800" b="1" dirty="0"/>
              <a:t>, </a:t>
            </a:r>
            <a:r>
              <a:rPr lang="pl-PL" sz="2800" b="1" i="1" dirty="0" err="1"/>
              <a:t>siema</a:t>
            </a:r>
            <a:r>
              <a:rPr lang="pl-PL" sz="2800" b="1" i="1" dirty="0"/>
              <a:t>!</a:t>
            </a:r>
            <a:r>
              <a:rPr lang="pl-PL" sz="2800" b="1" dirty="0"/>
              <a:t>, </a:t>
            </a:r>
            <a:r>
              <a:rPr lang="pl-PL" sz="2800" b="1" i="1" dirty="0"/>
              <a:t>ahoj!</a:t>
            </a:r>
            <a:r>
              <a:rPr lang="pl-PL" sz="2800" b="1" dirty="0"/>
              <a:t>, </a:t>
            </a:r>
            <a:r>
              <a:rPr lang="pl-PL" sz="2800" b="1" i="1" dirty="0"/>
              <a:t>ej!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smtClean="0"/>
              <a:t>Funkcją </a:t>
            </a:r>
            <a:r>
              <a:rPr lang="pl-PL" sz="2800" dirty="0"/>
              <a:t>wykrzykników jest także wyrażenie woli mówiącego. Gdy chcemy, żeby ktoś sobie poszedł, powiemy </a:t>
            </a:r>
            <a:r>
              <a:rPr lang="pl-PL" sz="2800" b="1" i="1" dirty="0"/>
              <a:t>precz!</a:t>
            </a:r>
            <a:r>
              <a:rPr lang="pl-PL" sz="2800" dirty="0"/>
              <a:t> lub </a:t>
            </a:r>
            <a:r>
              <a:rPr lang="pl-PL" sz="2800" b="1" i="1" dirty="0"/>
              <a:t>sio!</a:t>
            </a:r>
            <a:r>
              <a:rPr lang="pl-PL" sz="2800" dirty="0"/>
              <a:t>, a jeśli mamy zamiar uciszyć rozmówcę, użyjemy słówka </a:t>
            </a:r>
            <a:r>
              <a:rPr lang="pl-PL" sz="2800" b="1" i="1" dirty="0"/>
              <a:t>cii!</a:t>
            </a:r>
            <a:r>
              <a:rPr lang="pl-P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7898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153988" y="2508069"/>
            <a:ext cx="408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1E21A2"/>
                </a:solidFill>
              </a:rPr>
              <a:t>Partykuła</a:t>
            </a:r>
            <a:endParaRPr lang="pl-PL" sz="6000" b="1" dirty="0">
              <a:solidFill>
                <a:srgbClr val="1E21A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860767" y="4219303"/>
            <a:ext cx="623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Niesamodzielna i nieodmienna część mowy.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079838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16183" y="2377440"/>
            <a:ext cx="7733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Funkcją </a:t>
            </a:r>
            <a:r>
              <a:rPr lang="pl-PL" sz="2800" dirty="0" smtClean="0"/>
              <a:t>partykuły jest wzmocnienie</a:t>
            </a:r>
            <a:r>
              <a:rPr lang="pl-PL" sz="2800" dirty="0"/>
              <a:t>, uwydatnienie jakiegoś wyrazu lub modyfikowanie </a:t>
            </a:r>
            <a:r>
              <a:rPr lang="pl-PL" sz="2800" dirty="0" smtClean="0"/>
              <a:t>wypowiedzi, np.: </a:t>
            </a:r>
            <a:r>
              <a:rPr lang="pl-PL" sz="2800" b="1" i="1" dirty="0" smtClean="0"/>
              <a:t>li</a:t>
            </a:r>
            <a:r>
              <a:rPr lang="pl-PL" sz="2800" b="1" dirty="0"/>
              <a:t>, </a:t>
            </a:r>
            <a:r>
              <a:rPr lang="pl-PL" sz="2800" b="1" i="1" dirty="0"/>
              <a:t>czy</a:t>
            </a:r>
            <a:r>
              <a:rPr lang="pl-PL" sz="2800" b="1" dirty="0"/>
              <a:t>, </a:t>
            </a:r>
            <a:r>
              <a:rPr lang="pl-PL" sz="2800" b="1" i="1" dirty="0"/>
              <a:t>no</a:t>
            </a:r>
            <a:r>
              <a:rPr lang="pl-PL" sz="2800" b="1" dirty="0"/>
              <a:t>, </a:t>
            </a:r>
            <a:r>
              <a:rPr lang="pl-PL" sz="2800" b="1" i="1" dirty="0"/>
              <a:t>że</a:t>
            </a:r>
            <a:r>
              <a:rPr lang="pl-PL" sz="2800" b="1" dirty="0"/>
              <a:t>, </a:t>
            </a:r>
            <a:r>
              <a:rPr lang="pl-PL" sz="2800" b="1" i="1" dirty="0"/>
              <a:t>niech</a:t>
            </a:r>
            <a:r>
              <a:rPr lang="pl-PL" sz="2800" b="1" dirty="0"/>
              <a:t>, </a:t>
            </a:r>
            <a:r>
              <a:rPr lang="pl-PL" sz="2800" b="1" i="1" dirty="0"/>
              <a:t>by</a:t>
            </a:r>
            <a:r>
              <a:rPr lang="pl-PL" sz="2800" b="1" dirty="0"/>
              <a:t>, </a:t>
            </a:r>
            <a:r>
              <a:rPr lang="pl-PL" sz="2800" b="1" i="1" dirty="0"/>
              <a:t>nie</a:t>
            </a:r>
            <a:r>
              <a:rPr lang="pl-PL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36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06732" y="2286000"/>
            <a:ext cx="905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Partykuły mogą przeczyć, np. </a:t>
            </a:r>
            <a:r>
              <a:rPr lang="pl-PL" sz="2800" b="1" i="1" dirty="0"/>
              <a:t>nie</a:t>
            </a:r>
            <a:r>
              <a:rPr lang="pl-PL" sz="2800" dirty="0"/>
              <a:t>, przypuszczać, np. </a:t>
            </a:r>
            <a:r>
              <a:rPr lang="pl-PL" sz="2800" b="1" i="1" dirty="0"/>
              <a:t>by</a:t>
            </a:r>
            <a:r>
              <a:rPr lang="pl-PL" sz="2800" b="1" dirty="0"/>
              <a:t>, </a:t>
            </a:r>
            <a:r>
              <a:rPr lang="pl-PL" sz="2800" b="1" i="1" dirty="0"/>
              <a:t>chyba</a:t>
            </a:r>
            <a:r>
              <a:rPr lang="pl-PL" sz="2800" b="1" dirty="0"/>
              <a:t>, </a:t>
            </a:r>
            <a:r>
              <a:rPr lang="pl-PL" sz="2800" dirty="0"/>
              <a:t>rozkazywać, np. </a:t>
            </a:r>
            <a:r>
              <a:rPr lang="pl-PL" sz="2800" b="1" i="1" dirty="0"/>
              <a:t>niech</a:t>
            </a:r>
            <a:r>
              <a:rPr lang="pl-PL" sz="2800" b="1" dirty="0"/>
              <a:t>,</a:t>
            </a:r>
            <a:r>
              <a:rPr lang="pl-PL" sz="2800" dirty="0"/>
              <a:t> pytać, np. </a:t>
            </a:r>
            <a:r>
              <a:rPr lang="pl-PL" sz="2800" b="1" i="1" dirty="0"/>
              <a:t>czy</a:t>
            </a:r>
            <a:r>
              <a:rPr lang="pl-PL" sz="2800" b="1" dirty="0"/>
              <a:t>, </a:t>
            </a:r>
            <a:r>
              <a:rPr lang="pl-PL" sz="2800" b="1" i="1" dirty="0"/>
              <a:t>li</a:t>
            </a:r>
            <a:r>
              <a:rPr lang="pl-PL" sz="2800" b="1" dirty="0"/>
              <a:t>,</a:t>
            </a:r>
            <a:r>
              <a:rPr lang="pl-PL" sz="2800" dirty="0"/>
              <a:t> potwierdzać, np. </a:t>
            </a:r>
            <a:r>
              <a:rPr lang="pl-PL" sz="2800" b="1" i="1" dirty="0"/>
              <a:t>tak</a:t>
            </a:r>
            <a:r>
              <a:rPr lang="pl-PL" sz="2800" b="1" dirty="0"/>
              <a:t>, </a:t>
            </a:r>
            <a:r>
              <a:rPr lang="pl-PL" sz="2800" dirty="0"/>
              <a:t>życzyć, np. </a:t>
            </a:r>
            <a:r>
              <a:rPr lang="pl-PL" sz="2800" b="1" i="1" dirty="0"/>
              <a:t>oby</a:t>
            </a:r>
            <a:r>
              <a:rPr lang="pl-PL" sz="2800" dirty="0"/>
              <a:t> oraz wzmacniać wypowiedź, np. </a:t>
            </a:r>
            <a:r>
              <a:rPr lang="pl-PL" sz="2800" b="1" i="1" dirty="0"/>
              <a:t>no</a:t>
            </a:r>
            <a:r>
              <a:rPr lang="pl-PL" sz="2800" b="1" dirty="0"/>
              <a:t>, </a:t>
            </a:r>
            <a:r>
              <a:rPr lang="pl-PL" sz="2800" b="1" i="1" dirty="0"/>
              <a:t>że</a:t>
            </a:r>
            <a:r>
              <a:rPr lang="pl-PL" sz="2800" dirty="0" smtClean="0"/>
              <a:t>.</a:t>
            </a:r>
          </a:p>
          <a:p>
            <a:r>
              <a:rPr lang="pl-PL" sz="2800" i="1" dirty="0"/>
              <a:t>Partykuły sprawiają, że nasze wypowiedzi wywierają większe wrażenie </a:t>
            </a:r>
            <a:endParaRPr lang="pl-PL" sz="2800" i="1" dirty="0" smtClean="0"/>
          </a:p>
          <a:p>
            <a:r>
              <a:rPr lang="pl-PL" sz="2800" i="1" dirty="0" smtClean="0"/>
              <a:t>na </a:t>
            </a:r>
            <a:r>
              <a:rPr lang="pl-PL" sz="2800" i="1" dirty="0"/>
              <a:t>odbiorcy.</a:t>
            </a:r>
          </a:p>
        </p:txBody>
      </p:sp>
    </p:spTree>
    <p:extLst>
      <p:ext uri="{BB962C8B-B14F-4D97-AF65-F5344CB8AC3E}">
        <p14:creationId xmlns:p14="http://schemas.microsoft.com/office/powerpoint/2010/main" val="369267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109</Words>
  <Application>Microsoft Office PowerPoint</Application>
  <PresentationFormat>Panoramiczny</PresentationFormat>
  <Paragraphs>22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uczen</dc:creator>
  <cp:lastModifiedBy>uczen</cp:lastModifiedBy>
  <cp:revision>10</cp:revision>
  <dcterms:created xsi:type="dcterms:W3CDTF">2019-03-21T09:23:21Z</dcterms:created>
  <dcterms:modified xsi:type="dcterms:W3CDTF">2019-03-21T11:31:40Z</dcterms:modified>
</cp:coreProperties>
</file>