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98D4"/>
    <a:srgbClr val="AABFE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5B1EE-1EE6-49C5-908A-F1C3D3840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14478D1-80BE-4589-AED7-D5EA9DC5A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0702A1-9A52-49A5-B3C2-ADAB5E586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ED1862-A3CA-4774-813D-105199AD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2A80EC-FBC6-4062-8B06-F7C12AC27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142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A30B73-C247-426C-A979-BA40375E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BA8C43A-0792-4A2F-90E1-5333A4F7C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56CAEC-A700-4FB8-8EA5-5E5A03415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D087F04-47F3-40EC-B645-D30175D7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378A14-E6DF-46E9-96F1-72C8684F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1297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B65866E-DE2D-4E40-B398-E90444C47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F318CB2-8867-40CF-BADE-84F538097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070234-605E-4B81-AB56-47B1B7273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E0CE21-871A-41D8-B582-7453EB84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31E300-0B58-4FF5-B91E-59BF5BD26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92592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0A1653-F7C2-413E-B67B-08D1FFF3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9F6F6A-FFE2-4372-8F28-3E3D1333B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B03CEA-D65B-47B4-88C2-8FAD1B24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4AFFA9-BC93-4834-A27C-E76CDFD7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C2786A9-EA38-439A-AEBF-72CB08DAD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83744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ED47BB-83A7-4898-9CA1-3A57FCDB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4F6707-B152-4FC4-B4D8-80E693F0E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C4ED213-3DA2-4A95-A5F9-8E9D3DC2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E2FB43-EB0B-4118-9491-B3B254CE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9FEE34-0DDE-4536-B8EA-CD071215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608844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C1E5CC-947F-4A6E-93F3-A5A5853DF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274164-6E5F-4DAF-9CBF-EC2DE076D8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BA6C9A2-3E21-40C8-B1E1-53CB07B92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F06A710-AFBA-4F32-8B4D-EC1DAFC8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9C7C35-E6B1-416A-BC4E-13405CC9F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49A9E5E-D1CC-4EB9-9E85-3DF2859D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49852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45904B-7E30-42FD-808D-85B729EE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846BA9-1E83-490E-82DE-0C1FA9913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951CD2F-86F7-43A6-A041-9B671407D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956CD7A-4C9F-47D1-82AD-5A92938D4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636375C-8595-474E-BA35-8E1E665FA0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C4ECA6F-20F1-49B6-98AB-19214ADD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E554FA5-4EC2-4135-A4D1-F6AFB701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DE655EB-6C6E-4988-847A-61F1E955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36073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E2A2C-0878-4171-A363-83E42A537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AB2BF0A-ED25-4BAC-B898-25DB920E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953BA68-6FF2-4F48-8E5D-4209A048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A84DC95-2DAA-4787-9D3D-07790790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542425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DB99FCC-34E4-423E-B654-F2531932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65AFCED-5DD0-4DBB-B326-772A7AD9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96B4DFA-829B-4F73-A1DF-A83DB33A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2572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8C0AF-4A31-4CB7-AF46-8C9DA943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0B0D0A-06BA-4BA9-A1F2-804208478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CA86DE-C605-416C-A351-8CB27628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1D4954-DEBC-4784-89C4-21CDB693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20A4C1-2874-4DB2-9A00-7ED0DA72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0CC3D25-95E5-49BC-BC00-00088ED2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57671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B921D0-98CC-4582-A7B2-31F18E30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667EA54-6048-48AB-AF22-39C38A22E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626B229-D066-4F35-800B-260B1206F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3AB0DB-1010-45E8-9C78-33DF2829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F92667-3EC1-4621-BEFA-6DC58CBA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CD9ABA7-BFC7-402A-A68F-BB39871E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3477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A58D3BD-0DD5-4505-B815-8D7B6734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F5566F-EFEC-4B12-ADDA-E37CA495A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7DB1CB-7014-4270-864E-289ABB7BD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31DCF-C31E-4481-91F1-19D0B60D2CF7}" type="datetimeFigureOut">
              <a:rPr lang="pl-PL" smtClean="0"/>
              <a:t>29.09.2018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BB4EE9-002C-4C31-89C4-3C97A9189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C422DF-1FA9-4025-B26D-DB0BA0C09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4EEA-4412-4B8D-BA47-AA9EE550CF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38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wój: poziomy 4">
            <a:extLst>
              <a:ext uri="{FF2B5EF4-FFF2-40B4-BE49-F238E27FC236}">
                <a16:creationId xmlns:a16="http://schemas.microsoft.com/office/drawing/2014/main" id="{4147E321-9AB0-47B4-BA5F-0B18083B2B02}"/>
              </a:ext>
            </a:extLst>
          </p:cNvPr>
          <p:cNvSpPr/>
          <p:nvPr/>
        </p:nvSpPr>
        <p:spPr>
          <a:xfrm>
            <a:off x="578426" y="1381992"/>
            <a:ext cx="11035146" cy="3688772"/>
          </a:xfrm>
          <a:prstGeom prst="horizontalScroll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CCBDFCC-B1F9-41B2-9787-C7CA0CB0B5D9}"/>
              </a:ext>
            </a:extLst>
          </p:cNvPr>
          <p:cNvSpPr txBox="1"/>
          <p:nvPr/>
        </p:nvSpPr>
        <p:spPr>
          <a:xfrm>
            <a:off x="1066799" y="2763468"/>
            <a:ext cx="10432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/>
              <a:t>Stopniowanie przymiotników i przysłówków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0FAF50D-C7B9-4734-8195-307D4D4E2732}"/>
              </a:ext>
            </a:extLst>
          </p:cNvPr>
          <p:cNvSpPr txBox="1"/>
          <p:nvPr/>
        </p:nvSpPr>
        <p:spPr>
          <a:xfrm>
            <a:off x="10212665" y="6488723"/>
            <a:ext cx="1951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Autor: Katarzyna Buchman</a:t>
            </a:r>
          </a:p>
        </p:txBody>
      </p:sp>
    </p:spTree>
    <p:extLst>
      <p:ext uri="{BB962C8B-B14F-4D97-AF65-F5344CB8AC3E}">
        <p14:creationId xmlns:p14="http://schemas.microsoft.com/office/powerpoint/2010/main" val="12834382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łącznik międzystronicowy 1">
            <a:extLst>
              <a:ext uri="{FF2B5EF4-FFF2-40B4-BE49-F238E27FC236}">
                <a16:creationId xmlns:a16="http://schemas.microsoft.com/office/drawing/2014/main" id="{F634D896-CB2F-48F9-8D93-DC80A689C548}"/>
              </a:ext>
            </a:extLst>
          </p:cNvPr>
          <p:cNvSpPr/>
          <p:nvPr/>
        </p:nvSpPr>
        <p:spPr>
          <a:xfrm>
            <a:off x="457200" y="872837"/>
            <a:ext cx="3179618" cy="4842163"/>
          </a:xfrm>
          <a:prstGeom prst="flowChartOffpageConnec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5B779DA-B44E-4031-A7E0-9992E154E641}"/>
              </a:ext>
            </a:extLst>
          </p:cNvPr>
          <p:cNvSpPr txBox="1"/>
          <p:nvPr/>
        </p:nvSpPr>
        <p:spPr>
          <a:xfrm>
            <a:off x="909204" y="1381991"/>
            <a:ext cx="22756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Przymiotnik odmienia się przez: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3200" dirty="0"/>
              <a:t>liczby,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3200" dirty="0"/>
              <a:t>rodzaje,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l-PL" sz="3200" dirty="0"/>
              <a:t>przypadki.</a:t>
            </a:r>
          </a:p>
        </p:txBody>
      </p:sp>
      <p:sp>
        <p:nvSpPr>
          <p:cNvPr id="4" name="Schemat blokowy: łącznik międzystronicowy 3">
            <a:extLst>
              <a:ext uri="{FF2B5EF4-FFF2-40B4-BE49-F238E27FC236}">
                <a16:creationId xmlns:a16="http://schemas.microsoft.com/office/drawing/2014/main" id="{6A4E7EDF-4B84-4A56-9317-A25DE2C5BC19}"/>
              </a:ext>
            </a:extLst>
          </p:cNvPr>
          <p:cNvSpPr/>
          <p:nvPr/>
        </p:nvSpPr>
        <p:spPr>
          <a:xfrm>
            <a:off x="4411806" y="872836"/>
            <a:ext cx="3179618" cy="4842163"/>
          </a:xfrm>
          <a:prstGeom prst="flowChartOffpageConnec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62CDD13-CE7B-4653-80A4-6202392F168A}"/>
              </a:ext>
            </a:extLst>
          </p:cNvPr>
          <p:cNvSpPr txBox="1"/>
          <p:nvPr/>
        </p:nvSpPr>
        <p:spPr>
          <a:xfrm>
            <a:off x="4692360" y="2005446"/>
            <a:ext cx="2618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Przysłówek</a:t>
            </a:r>
          </a:p>
          <a:p>
            <a:pPr algn="ctr"/>
            <a:r>
              <a:rPr lang="pl-PL" sz="3200" dirty="0"/>
              <a:t>jest nieodmienny.</a:t>
            </a:r>
          </a:p>
        </p:txBody>
      </p:sp>
      <p:sp>
        <p:nvSpPr>
          <p:cNvPr id="7" name="Schemat blokowy: łącznik międzystronicowy 6">
            <a:extLst>
              <a:ext uri="{FF2B5EF4-FFF2-40B4-BE49-F238E27FC236}">
                <a16:creationId xmlns:a16="http://schemas.microsoft.com/office/drawing/2014/main" id="{9C72A63B-AB97-49E2-9DD8-522030104E12}"/>
              </a:ext>
            </a:extLst>
          </p:cNvPr>
          <p:cNvSpPr/>
          <p:nvPr/>
        </p:nvSpPr>
        <p:spPr>
          <a:xfrm>
            <a:off x="8366413" y="872836"/>
            <a:ext cx="3179618" cy="4842163"/>
          </a:xfrm>
          <a:prstGeom prst="flowChartOffpageConnec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6417B9E-CCC8-4B18-BC10-F239F67C9D32}"/>
              </a:ext>
            </a:extLst>
          </p:cNvPr>
          <p:cNvSpPr txBox="1"/>
          <p:nvPr/>
        </p:nvSpPr>
        <p:spPr>
          <a:xfrm>
            <a:off x="8646967" y="1874433"/>
            <a:ext cx="2618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Przysłówek </a:t>
            </a:r>
          </a:p>
          <a:p>
            <a:pPr algn="ctr"/>
            <a:r>
              <a:rPr lang="pl-PL" sz="3200" dirty="0"/>
              <a:t>i przymiotnik podlegają stopniowaniu.</a:t>
            </a:r>
          </a:p>
        </p:txBody>
      </p:sp>
    </p:spTree>
    <p:extLst>
      <p:ext uri="{BB962C8B-B14F-4D97-AF65-F5344CB8AC3E}">
        <p14:creationId xmlns:p14="http://schemas.microsoft.com/office/powerpoint/2010/main" val="1155141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łącznik międzystronicowy 1">
            <a:extLst>
              <a:ext uri="{FF2B5EF4-FFF2-40B4-BE49-F238E27FC236}">
                <a16:creationId xmlns:a16="http://schemas.microsoft.com/office/drawing/2014/main" id="{917DAF7A-0117-46C7-9291-119D32ADC8CD}"/>
              </a:ext>
            </a:extLst>
          </p:cNvPr>
          <p:cNvSpPr/>
          <p:nvPr/>
        </p:nvSpPr>
        <p:spPr>
          <a:xfrm>
            <a:off x="1165513" y="1891145"/>
            <a:ext cx="9860973" cy="2888673"/>
          </a:xfrm>
          <a:prstGeom prst="flowChartOffpageConnec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95100FC7-65DA-4839-A0AA-42DE612FD4FF}"/>
              </a:ext>
            </a:extLst>
          </p:cNvPr>
          <p:cNvSpPr txBox="1"/>
          <p:nvPr/>
        </p:nvSpPr>
        <p:spPr>
          <a:xfrm>
            <a:off x="1600200" y="2317173"/>
            <a:ext cx="8749145" cy="1446550"/>
          </a:xfrm>
          <a:prstGeom prst="rect">
            <a:avLst/>
          </a:prstGeom>
          <a:solidFill>
            <a:srgbClr val="7698D4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4400" dirty="0"/>
              <a:t>Stopniowanie to wyrażenie </a:t>
            </a:r>
          </a:p>
          <a:p>
            <a:pPr algn="ctr"/>
            <a:r>
              <a:rPr lang="pl-PL" sz="4400" dirty="0"/>
              <a:t>różnego natężenia pewnej cechy.</a:t>
            </a:r>
          </a:p>
        </p:txBody>
      </p:sp>
    </p:spTree>
    <p:extLst>
      <p:ext uri="{BB962C8B-B14F-4D97-AF65-F5344CB8AC3E}">
        <p14:creationId xmlns:p14="http://schemas.microsoft.com/office/powerpoint/2010/main" val="31444452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>
            <a:extLst>
              <a:ext uri="{FF2B5EF4-FFF2-40B4-BE49-F238E27FC236}">
                <a16:creationId xmlns:a16="http://schemas.microsoft.com/office/drawing/2014/main" id="{9E530200-B40B-40C8-B958-7EDE75E220DE}"/>
              </a:ext>
            </a:extLst>
          </p:cNvPr>
          <p:cNvSpPr/>
          <p:nvPr/>
        </p:nvSpPr>
        <p:spPr>
          <a:xfrm>
            <a:off x="4620490" y="666941"/>
            <a:ext cx="3158837" cy="872837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C399858-B574-4FD1-8AE6-0D0D2304CA08}"/>
              </a:ext>
            </a:extLst>
          </p:cNvPr>
          <p:cNvSpPr txBox="1"/>
          <p:nvPr/>
        </p:nvSpPr>
        <p:spPr>
          <a:xfrm>
            <a:off x="4693227" y="698764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stopniowanie</a:t>
            </a:r>
          </a:p>
        </p:txBody>
      </p:sp>
      <p:sp>
        <p:nvSpPr>
          <p:cNvPr id="4" name="Schemat blokowy: proces 3">
            <a:extLst>
              <a:ext uri="{FF2B5EF4-FFF2-40B4-BE49-F238E27FC236}">
                <a16:creationId xmlns:a16="http://schemas.microsoft.com/office/drawing/2014/main" id="{8304EF79-4BBF-4F78-BEC8-84A5C00FB14C}"/>
              </a:ext>
            </a:extLst>
          </p:cNvPr>
          <p:cNvSpPr/>
          <p:nvPr/>
        </p:nvSpPr>
        <p:spPr>
          <a:xfrm>
            <a:off x="734291" y="2992580"/>
            <a:ext cx="3158837" cy="872837"/>
          </a:xfrm>
          <a:prstGeom prst="flowChartProcess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chemat blokowy: proces 4">
            <a:extLst>
              <a:ext uri="{FF2B5EF4-FFF2-40B4-BE49-F238E27FC236}">
                <a16:creationId xmlns:a16="http://schemas.microsoft.com/office/drawing/2014/main" id="{3C683A81-11CB-481B-93CE-134F1AD78CF9}"/>
              </a:ext>
            </a:extLst>
          </p:cNvPr>
          <p:cNvSpPr/>
          <p:nvPr/>
        </p:nvSpPr>
        <p:spPr>
          <a:xfrm>
            <a:off x="4516581" y="2992580"/>
            <a:ext cx="3158837" cy="872837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chemat blokowy: proces 5">
            <a:extLst>
              <a:ext uri="{FF2B5EF4-FFF2-40B4-BE49-F238E27FC236}">
                <a16:creationId xmlns:a16="http://schemas.microsoft.com/office/drawing/2014/main" id="{DEE6AD43-08AA-42A5-BD96-2020647D4CD4}"/>
              </a:ext>
            </a:extLst>
          </p:cNvPr>
          <p:cNvSpPr/>
          <p:nvPr/>
        </p:nvSpPr>
        <p:spPr>
          <a:xfrm>
            <a:off x="8298872" y="2992581"/>
            <a:ext cx="3158837" cy="87283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C2755F8-1E69-48A3-9DF4-BA073A03C848}"/>
              </a:ext>
            </a:extLst>
          </p:cNvPr>
          <p:cNvSpPr txBox="1"/>
          <p:nvPr/>
        </p:nvSpPr>
        <p:spPr>
          <a:xfrm>
            <a:off x="995794" y="2992580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stopień</a:t>
            </a:r>
            <a:r>
              <a:rPr lang="pl-PL" sz="4000" dirty="0"/>
              <a:t> </a:t>
            </a:r>
            <a:r>
              <a:rPr lang="pl-PL" sz="3200" dirty="0"/>
              <a:t>równy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85D9173-8C18-4175-97E7-F31EA1F22F73}"/>
              </a:ext>
            </a:extLst>
          </p:cNvPr>
          <p:cNvSpPr txBox="1"/>
          <p:nvPr/>
        </p:nvSpPr>
        <p:spPr>
          <a:xfrm>
            <a:off x="4816184" y="2992580"/>
            <a:ext cx="30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stopień</a:t>
            </a:r>
            <a:r>
              <a:rPr lang="pl-PL" sz="4000" dirty="0"/>
              <a:t> </a:t>
            </a:r>
            <a:r>
              <a:rPr lang="pl-PL" sz="3200" dirty="0"/>
              <a:t>wyższy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E1D3434-A9E3-4989-AFEB-42CCB91CFD32}"/>
              </a:ext>
            </a:extLst>
          </p:cNvPr>
          <p:cNvSpPr txBox="1"/>
          <p:nvPr/>
        </p:nvSpPr>
        <p:spPr>
          <a:xfrm>
            <a:off x="8298873" y="2992580"/>
            <a:ext cx="315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stopień</a:t>
            </a:r>
            <a:r>
              <a:rPr lang="pl-PL" sz="4000" dirty="0"/>
              <a:t> </a:t>
            </a:r>
            <a:r>
              <a:rPr lang="pl-PL" sz="3200" dirty="0"/>
              <a:t>najwyższy</a:t>
            </a:r>
          </a:p>
        </p:txBody>
      </p:sp>
      <p:cxnSp>
        <p:nvCxnSpPr>
          <p:cNvPr id="11" name="Łącznik prosty 10">
            <a:extLst>
              <a:ext uri="{FF2B5EF4-FFF2-40B4-BE49-F238E27FC236}">
                <a16:creationId xmlns:a16="http://schemas.microsoft.com/office/drawing/2014/main" id="{8746C3B9-CA15-44AF-A125-8D4BF672B738}"/>
              </a:ext>
            </a:extLst>
          </p:cNvPr>
          <p:cNvCxnSpPr>
            <a:cxnSpLocks/>
          </p:cNvCxnSpPr>
          <p:nvPr/>
        </p:nvCxnSpPr>
        <p:spPr>
          <a:xfrm flipH="1">
            <a:off x="2331720" y="1537853"/>
            <a:ext cx="3092335" cy="145472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89EDBA41-3638-4E7A-B1D8-3DE8BB8D037B}"/>
              </a:ext>
            </a:extLst>
          </p:cNvPr>
          <p:cNvCxnSpPr>
            <a:cxnSpLocks/>
          </p:cNvCxnSpPr>
          <p:nvPr/>
        </p:nvCxnSpPr>
        <p:spPr>
          <a:xfrm flipH="1">
            <a:off x="6170464" y="1537853"/>
            <a:ext cx="1" cy="145472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5042F9E3-6597-42D9-AED7-D8C9C4B9B9BD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7045038" y="1550819"/>
            <a:ext cx="2833253" cy="144176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6C9DB67B-6FE8-4355-9065-F454BAC756BC}"/>
              </a:ext>
            </a:extLst>
          </p:cNvPr>
          <p:cNvSpPr txBox="1"/>
          <p:nvPr/>
        </p:nvSpPr>
        <p:spPr>
          <a:xfrm>
            <a:off x="5018807" y="4412203"/>
            <a:ext cx="2154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wyższy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ciekawsze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ładniejsza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piękniej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9636925-74A0-410A-801B-24814CE4FC7B}"/>
              </a:ext>
            </a:extLst>
          </p:cNvPr>
          <p:cNvSpPr txBox="1"/>
          <p:nvPr/>
        </p:nvSpPr>
        <p:spPr>
          <a:xfrm>
            <a:off x="1388918" y="4381493"/>
            <a:ext cx="2154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wysoki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ciekawe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ładna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pięknie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9243E02-FC2A-40AC-9507-9588D9B613AD}"/>
              </a:ext>
            </a:extLst>
          </p:cNvPr>
          <p:cNvSpPr txBox="1"/>
          <p:nvPr/>
        </p:nvSpPr>
        <p:spPr>
          <a:xfrm>
            <a:off x="8801100" y="4412203"/>
            <a:ext cx="25249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najwyższy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najciekawsze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najładniejsza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2800" dirty="0"/>
              <a:t>najpiękniej</a:t>
            </a:r>
          </a:p>
        </p:txBody>
      </p:sp>
    </p:spTree>
    <p:extLst>
      <p:ext uri="{BB962C8B-B14F-4D97-AF65-F5344CB8AC3E}">
        <p14:creationId xmlns:p14="http://schemas.microsoft.com/office/powerpoint/2010/main" val="8025561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9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9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9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6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6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1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6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>
            <a:extLst>
              <a:ext uri="{FF2B5EF4-FFF2-40B4-BE49-F238E27FC236}">
                <a16:creationId xmlns:a16="http://schemas.microsoft.com/office/drawing/2014/main" id="{8C80402C-BC38-4786-918F-AA7643D16EE6}"/>
              </a:ext>
            </a:extLst>
          </p:cNvPr>
          <p:cNvSpPr/>
          <p:nvPr/>
        </p:nvSpPr>
        <p:spPr>
          <a:xfrm>
            <a:off x="2815936" y="263664"/>
            <a:ext cx="6161809" cy="1319645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26D1E02-977C-4F4C-8B83-7B3FD8129A37}"/>
              </a:ext>
            </a:extLst>
          </p:cNvPr>
          <p:cNvSpPr txBox="1"/>
          <p:nvPr/>
        </p:nvSpPr>
        <p:spPr>
          <a:xfrm>
            <a:off x="3529445" y="531669"/>
            <a:ext cx="5133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Rodzaje stopniowania</a:t>
            </a:r>
          </a:p>
        </p:txBody>
      </p:sp>
      <p:sp>
        <p:nvSpPr>
          <p:cNvPr id="4" name="Schemat blokowy: proces 3">
            <a:extLst>
              <a:ext uri="{FF2B5EF4-FFF2-40B4-BE49-F238E27FC236}">
                <a16:creationId xmlns:a16="http://schemas.microsoft.com/office/drawing/2014/main" id="{4B3BB7F2-E2B1-457A-BB25-C525C05860B5}"/>
              </a:ext>
            </a:extLst>
          </p:cNvPr>
          <p:cNvSpPr/>
          <p:nvPr/>
        </p:nvSpPr>
        <p:spPr>
          <a:xfrm>
            <a:off x="2131867" y="2136412"/>
            <a:ext cx="2795155" cy="1039091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chemat blokowy: proces 4">
            <a:extLst>
              <a:ext uri="{FF2B5EF4-FFF2-40B4-BE49-F238E27FC236}">
                <a16:creationId xmlns:a16="http://schemas.microsoft.com/office/drawing/2014/main" id="{42020FBE-B8DD-44D7-89C5-8C55CF482618}"/>
              </a:ext>
            </a:extLst>
          </p:cNvPr>
          <p:cNvSpPr/>
          <p:nvPr/>
        </p:nvSpPr>
        <p:spPr>
          <a:xfrm>
            <a:off x="7164532" y="2158272"/>
            <a:ext cx="2795155" cy="1039091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46FB248-95B7-4777-AC1E-E86330EFBCE2}"/>
              </a:ext>
            </a:extLst>
          </p:cNvPr>
          <p:cNvSpPr txBox="1"/>
          <p:nvPr/>
        </p:nvSpPr>
        <p:spPr>
          <a:xfrm>
            <a:off x="2771776" y="2234020"/>
            <a:ext cx="2140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proste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84291FC2-87C9-4BBF-913B-5A3D50B2A95A}"/>
              </a:ext>
            </a:extLst>
          </p:cNvPr>
          <p:cNvSpPr txBox="1"/>
          <p:nvPr/>
        </p:nvSpPr>
        <p:spPr>
          <a:xfrm>
            <a:off x="7647709" y="2275396"/>
            <a:ext cx="2029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opisowe</a:t>
            </a:r>
          </a:p>
        </p:txBody>
      </p:sp>
      <p:sp>
        <p:nvSpPr>
          <p:cNvPr id="8" name="Schemat blokowy: proces 7">
            <a:extLst>
              <a:ext uri="{FF2B5EF4-FFF2-40B4-BE49-F238E27FC236}">
                <a16:creationId xmlns:a16="http://schemas.microsoft.com/office/drawing/2014/main" id="{03D1D62A-911D-4DC1-A9CD-58CDFA3897BB}"/>
              </a:ext>
            </a:extLst>
          </p:cNvPr>
          <p:cNvSpPr/>
          <p:nvPr/>
        </p:nvSpPr>
        <p:spPr>
          <a:xfrm>
            <a:off x="527772" y="4350593"/>
            <a:ext cx="2795155" cy="1039091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chemat blokowy: proces 8">
            <a:extLst>
              <a:ext uri="{FF2B5EF4-FFF2-40B4-BE49-F238E27FC236}">
                <a16:creationId xmlns:a16="http://schemas.microsoft.com/office/drawing/2014/main" id="{ACD66718-F59D-4C59-9DDE-E7DBBACDCF88}"/>
              </a:ext>
            </a:extLst>
          </p:cNvPr>
          <p:cNvSpPr/>
          <p:nvPr/>
        </p:nvSpPr>
        <p:spPr>
          <a:xfrm>
            <a:off x="4601008" y="4344466"/>
            <a:ext cx="2795155" cy="1039091"/>
          </a:xfrm>
          <a:prstGeom prst="flowChartProcess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F1E754A-0EF8-4807-BEAD-9C9377D0E81A}"/>
              </a:ext>
            </a:extLst>
          </p:cNvPr>
          <p:cNvSpPr txBox="1"/>
          <p:nvPr/>
        </p:nvSpPr>
        <p:spPr>
          <a:xfrm>
            <a:off x="897516" y="4444658"/>
            <a:ext cx="236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regularne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31EB052-EB85-4FC9-89A7-B6DC387C9172}"/>
              </a:ext>
            </a:extLst>
          </p:cNvPr>
          <p:cNvSpPr txBox="1"/>
          <p:nvPr/>
        </p:nvSpPr>
        <p:spPr>
          <a:xfrm>
            <a:off x="4591051" y="4446456"/>
            <a:ext cx="2843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nieregularne</a:t>
            </a:r>
          </a:p>
        </p:txBody>
      </p:sp>
      <p:cxnSp>
        <p:nvCxnSpPr>
          <p:cNvPr id="13" name="Łącznik prosty 12">
            <a:extLst>
              <a:ext uri="{FF2B5EF4-FFF2-40B4-BE49-F238E27FC236}">
                <a16:creationId xmlns:a16="http://schemas.microsoft.com/office/drawing/2014/main" id="{AB66B384-4D7F-4C2A-9896-E95CA3D082DB}"/>
              </a:ext>
            </a:extLst>
          </p:cNvPr>
          <p:cNvCxnSpPr/>
          <p:nvPr/>
        </p:nvCxnSpPr>
        <p:spPr>
          <a:xfrm flipH="1">
            <a:off x="3529445" y="1576809"/>
            <a:ext cx="1922318" cy="5611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>
            <a:extLst>
              <a:ext uri="{FF2B5EF4-FFF2-40B4-BE49-F238E27FC236}">
                <a16:creationId xmlns:a16="http://schemas.microsoft.com/office/drawing/2014/main" id="{D9B7E910-687B-418D-ADF6-7000287358C7}"/>
              </a:ext>
            </a:extLst>
          </p:cNvPr>
          <p:cNvCxnSpPr>
            <a:cxnSpLocks/>
          </p:cNvCxnSpPr>
          <p:nvPr/>
        </p:nvCxnSpPr>
        <p:spPr>
          <a:xfrm>
            <a:off x="6400799" y="1590236"/>
            <a:ext cx="2067792" cy="5611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F82FD0BB-52C5-45DF-B384-6D34E0E61CCE}"/>
              </a:ext>
            </a:extLst>
          </p:cNvPr>
          <p:cNvCxnSpPr>
            <a:cxnSpLocks/>
          </p:cNvCxnSpPr>
          <p:nvPr/>
        </p:nvCxnSpPr>
        <p:spPr>
          <a:xfrm flipH="1">
            <a:off x="2297257" y="3782718"/>
            <a:ext cx="474519" cy="5709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AA979F0B-C502-42B3-AC0E-9192C3BE901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049857" y="3782718"/>
            <a:ext cx="1948729" cy="5617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31AB8D45-7258-47B2-A2D8-0E9753CD087E}"/>
              </a:ext>
            </a:extLst>
          </p:cNvPr>
          <p:cNvSpPr txBox="1"/>
          <p:nvPr/>
        </p:nvSpPr>
        <p:spPr>
          <a:xfrm>
            <a:off x="1309255" y="3186345"/>
            <a:ext cx="4317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ciemna - ciemniejsza - najciemniejsza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jasno - jaśniej - najjaśniej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9AD7DDEC-CB2A-4EB8-A2C1-D6816CA4EFA8}"/>
              </a:ext>
            </a:extLst>
          </p:cNvPr>
          <p:cNvSpPr txBox="1"/>
          <p:nvPr/>
        </p:nvSpPr>
        <p:spPr>
          <a:xfrm>
            <a:off x="6767512" y="3189608"/>
            <a:ext cx="493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ciemna - bardziej ciemna - najbardziej ciemna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jasno - bardziej jasno - najbardziej  jasno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CDDB91D-06F2-4F2A-BC43-BF63D6B43BB4}"/>
              </a:ext>
            </a:extLst>
          </p:cNvPr>
          <p:cNvSpPr txBox="1"/>
          <p:nvPr/>
        </p:nvSpPr>
        <p:spPr>
          <a:xfrm>
            <a:off x="86158" y="5393826"/>
            <a:ext cx="431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ciemna - ciemniejsza - najciemniejsza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jasno - jaśniej - najjaśniej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drogi - droższy - najdroższy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słodkie - słodsze - najsłodsze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06E51F7-6D2D-44AC-AF64-64FE2952254B}"/>
              </a:ext>
            </a:extLst>
          </p:cNvPr>
          <p:cNvSpPr txBox="1"/>
          <p:nvPr/>
        </p:nvSpPr>
        <p:spPr>
          <a:xfrm>
            <a:off x="4403581" y="5421273"/>
            <a:ext cx="431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duży - większy - największy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mały - mniejszy - najmniejszy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źle - gorzej - najgorzej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/>
              <a:t>dobrze - lepiej - najlepiej</a:t>
            </a:r>
          </a:p>
        </p:txBody>
      </p:sp>
    </p:spTree>
    <p:extLst>
      <p:ext uri="{BB962C8B-B14F-4D97-AF65-F5344CB8AC3E}">
        <p14:creationId xmlns:p14="http://schemas.microsoft.com/office/powerpoint/2010/main" val="8673405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4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9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9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11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26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1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/>
      <p:bldP spid="11" grpId="0"/>
      <p:bldP spid="20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: strzałka w dół 1">
            <a:extLst>
              <a:ext uri="{FF2B5EF4-FFF2-40B4-BE49-F238E27FC236}">
                <a16:creationId xmlns:a16="http://schemas.microsoft.com/office/drawing/2014/main" id="{A6572CD9-7710-40C3-ABFA-0209B31406B9}"/>
              </a:ext>
            </a:extLst>
          </p:cNvPr>
          <p:cNvSpPr/>
          <p:nvPr/>
        </p:nvSpPr>
        <p:spPr>
          <a:xfrm>
            <a:off x="4323414" y="367444"/>
            <a:ext cx="3179618" cy="2289831"/>
          </a:xfrm>
          <a:prstGeom prst="downArrowCallout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FE7E907-BE84-4D66-ADB6-B37A30460BE9}"/>
              </a:ext>
            </a:extLst>
          </p:cNvPr>
          <p:cNvSpPr txBox="1"/>
          <p:nvPr/>
        </p:nvSpPr>
        <p:spPr>
          <a:xfrm>
            <a:off x="4812986" y="668160"/>
            <a:ext cx="25042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/>
              <a:t>Uwaga!</a:t>
            </a:r>
          </a:p>
        </p:txBody>
      </p:sp>
      <p:sp>
        <p:nvSpPr>
          <p:cNvPr id="4" name="Schemat blokowy: terminator 3">
            <a:extLst>
              <a:ext uri="{FF2B5EF4-FFF2-40B4-BE49-F238E27FC236}">
                <a16:creationId xmlns:a16="http://schemas.microsoft.com/office/drawing/2014/main" id="{06604135-AC1E-4185-BAB2-E9C82D356BBA}"/>
              </a:ext>
            </a:extLst>
          </p:cNvPr>
          <p:cNvSpPr/>
          <p:nvPr/>
        </p:nvSpPr>
        <p:spPr>
          <a:xfrm>
            <a:off x="2050203" y="2657275"/>
            <a:ext cx="7585363" cy="1543450"/>
          </a:xfrm>
          <a:prstGeom prst="flowChartTermina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B7D969B-E4BF-44CE-AEBF-618A17759F7A}"/>
              </a:ext>
            </a:extLst>
          </p:cNvPr>
          <p:cNvSpPr txBox="1"/>
          <p:nvPr/>
        </p:nvSpPr>
        <p:spPr>
          <a:xfrm>
            <a:off x="3126062" y="2807566"/>
            <a:ext cx="5574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FF0000"/>
                </a:solidFill>
              </a:rPr>
              <a:t>Przymiotniki oznaczające </a:t>
            </a:r>
          </a:p>
          <a:p>
            <a:pPr algn="ctr"/>
            <a:r>
              <a:rPr lang="pl-PL" sz="3200" b="1" dirty="0">
                <a:solidFill>
                  <a:srgbClr val="FF0000"/>
                </a:solidFill>
              </a:rPr>
              <a:t>stałe cechy nie stopniują się!</a:t>
            </a: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7B8A5CC8-D6CC-4B04-AE15-10E0F24EC524}"/>
              </a:ext>
            </a:extLst>
          </p:cNvPr>
          <p:cNvSpPr/>
          <p:nvPr/>
        </p:nvSpPr>
        <p:spPr>
          <a:xfrm>
            <a:off x="5196650" y="4323051"/>
            <a:ext cx="1433146" cy="1194887"/>
          </a:xfrm>
          <a:prstGeom prst="downArrow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chemat blokowy: terminator 6">
            <a:extLst>
              <a:ext uri="{FF2B5EF4-FFF2-40B4-BE49-F238E27FC236}">
                <a16:creationId xmlns:a16="http://schemas.microsoft.com/office/drawing/2014/main" id="{E2E73C18-A229-43B6-A92B-931B34CE2191}"/>
              </a:ext>
            </a:extLst>
          </p:cNvPr>
          <p:cNvSpPr/>
          <p:nvPr/>
        </p:nvSpPr>
        <p:spPr>
          <a:xfrm>
            <a:off x="2050204" y="5653509"/>
            <a:ext cx="7585363" cy="838901"/>
          </a:xfrm>
          <a:prstGeom prst="flowChartTerminator">
            <a:avLst/>
          </a:prstGeom>
          <a:solidFill>
            <a:srgbClr val="7698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AAF9924-1EAC-4F84-9BF3-7F14A88449C8}"/>
              </a:ext>
            </a:extLst>
          </p:cNvPr>
          <p:cNvSpPr txBox="1"/>
          <p:nvPr/>
        </p:nvSpPr>
        <p:spPr>
          <a:xfrm>
            <a:off x="3429000" y="5820508"/>
            <a:ext cx="596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np. żelazny, złoty, drewniany, królewski, polski </a:t>
            </a:r>
          </a:p>
        </p:txBody>
      </p:sp>
    </p:spTree>
    <p:extLst>
      <p:ext uri="{BB962C8B-B14F-4D97-AF65-F5344CB8AC3E}">
        <p14:creationId xmlns:p14="http://schemas.microsoft.com/office/powerpoint/2010/main" val="19923134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147</Words>
  <Application>Microsoft Office PowerPoint</Application>
  <PresentationFormat>Panoramiczny</PresentationFormat>
  <Paragraphs>49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Buchman</dc:creator>
  <cp:lastModifiedBy>Katarzyna Buchman</cp:lastModifiedBy>
  <cp:revision>27</cp:revision>
  <dcterms:created xsi:type="dcterms:W3CDTF">2018-09-28T17:06:58Z</dcterms:created>
  <dcterms:modified xsi:type="dcterms:W3CDTF">2018-09-29T16:05:21Z</dcterms:modified>
</cp:coreProperties>
</file>