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7" d="100"/>
          <a:sy n="87" d="100"/>
        </p:scale>
        <p:origin x="528"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5B4A5D64-7F18-4E50-9A00-6B76A5A51FDD}" type="datetimeFigureOut">
              <a:rPr lang="pl-PL" smtClean="0"/>
              <a:pPr/>
              <a:t>23.10.2018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B4CFCB-C254-438D-91C3-426DAA350C74}" type="slidenum">
              <a:rPr lang="pl-PL" smtClean="0"/>
              <a:pPr/>
              <a:t>‹#›</a:t>
            </a:fld>
            <a:endParaRPr lang="pl-PL"/>
          </a:p>
        </p:txBody>
      </p:sp>
    </p:spTree>
    <p:extLst>
      <p:ext uri="{BB962C8B-B14F-4D97-AF65-F5344CB8AC3E}">
        <p14:creationId xmlns:p14="http://schemas.microsoft.com/office/powerpoint/2010/main" val="20655193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B4A5D64-7F18-4E50-9A00-6B76A5A51FDD}" type="datetimeFigureOut">
              <a:rPr lang="pl-PL" smtClean="0"/>
              <a:pPr/>
              <a:t>23.10.2018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B4CFCB-C254-438D-91C3-426DAA350C74}" type="slidenum">
              <a:rPr lang="pl-PL" smtClean="0"/>
              <a:pPr/>
              <a:t>‹#›</a:t>
            </a:fld>
            <a:endParaRPr lang="pl-PL"/>
          </a:p>
        </p:txBody>
      </p:sp>
    </p:spTree>
    <p:extLst>
      <p:ext uri="{BB962C8B-B14F-4D97-AF65-F5344CB8AC3E}">
        <p14:creationId xmlns:p14="http://schemas.microsoft.com/office/powerpoint/2010/main" val="1982283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B4A5D64-7F18-4E50-9A00-6B76A5A51FDD}" type="datetimeFigureOut">
              <a:rPr lang="pl-PL" smtClean="0"/>
              <a:pPr/>
              <a:t>23.10.2018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B4CFCB-C254-438D-91C3-426DAA350C74}" type="slidenum">
              <a:rPr lang="pl-PL" smtClean="0"/>
              <a:pPr/>
              <a:t>‹#›</a:t>
            </a:fld>
            <a:endParaRPr lang="pl-PL"/>
          </a:p>
        </p:txBody>
      </p:sp>
    </p:spTree>
    <p:extLst>
      <p:ext uri="{BB962C8B-B14F-4D97-AF65-F5344CB8AC3E}">
        <p14:creationId xmlns:p14="http://schemas.microsoft.com/office/powerpoint/2010/main" val="9370706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B4A5D64-7F18-4E50-9A00-6B76A5A51FDD}" type="datetimeFigureOut">
              <a:rPr lang="pl-PL" smtClean="0"/>
              <a:pPr/>
              <a:t>23.10.2018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B4CFCB-C254-438D-91C3-426DAA350C74}" type="slidenum">
              <a:rPr lang="pl-PL" smtClean="0"/>
              <a:pPr/>
              <a:t>‹#›</a:t>
            </a:fld>
            <a:endParaRPr lang="pl-PL"/>
          </a:p>
        </p:txBody>
      </p:sp>
    </p:spTree>
    <p:extLst>
      <p:ext uri="{BB962C8B-B14F-4D97-AF65-F5344CB8AC3E}">
        <p14:creationId xmlns:p14="http://schemas.microsoft.com/office/powerpoint/2010/main" val="28440669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5B4A5D64-7F18-4E50-9A00-6B76A5A51FDD}" type="datetimeFigureOut">
              <a:rPr lang="pl-PL" smtClean="0"/>
              <a:pPr/>
              <a:t>23.10.2018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B4CFCB-C254-438D-91C3-426DAA350C74}" type="slidenum">
              <a:rPr lang="pl-PL" smtClean="0"/>
              <a:pPr/>
              <a:t>‹#›</a:t>
            </a:fld>
            <a:endParaRPr lang="pl-PL"/>
          </a:p>
        </p:txBody>
      </p:sp>
    </p:spTree>
    <p:extLst>
      <p:ext uri="{BB962C8B-B14F-4D97-AF65-F5344CB8AC3E}">
        <p14:creationId xmlns:p14="http://schemas.microsoft.com/office/powerpoint/2010/main" val="16929724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5B4A5D64-7F18-4E50-9A00-6B76A5A51FDD}" type="datetimeFigureOut">
              <a:rPr lang="pl-PL" smtClean="0"/>
              <a:pPr/>
              <a:t>23.10.2018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CB4CFCB-C254-438D-91C3-426DAA350C74}" type="slidenum">
              <a:rPr lang="pl-PL" smtClean="0"/>
              <a:pPr/>
              <a:t>‹#›</a:t>
            </a:fld>
            <a:endParaRPr lang="pl-PL"/>
          </a:p>
        </p:txBody>
      </p:sp>
    </p:spTree>
    <p:extLst>
      <p:ext uri="{BB962C8B-B14F-4D97-AF65-F5344CB8AC3E}">
        <p14:creationId xmlns:p14="http://schemas.microsoft.com/office/powerpoint/2010/main" val="21375735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5B4A5D64-7F18-4E50-9A00-6B76A5A51FDD}" type="datetimeFigureOut">
              <a:rPr lang="pl-PL" smtClean="0"/>
              <a:pPr/>
              <a:t>23.10.2018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CB4CFCB-C254-438D-91C3-426DAA350C74}" type="slidenum">
              <a:rPr lang="pl-PL" smtClean="0"/>
              <a:pPr/>
              <a:t>‹#›</a:t>
            </a:fld>
            <a:endParaRPr lang="pl-PL"/>
          </a:p>
        </p:txBody>
      </p:sp>
    </p:spTree>
    <p:extLst>
      <p:ext uri="{BB962C8B-B14F-4D97-AF65-F5344CB8AC3E}">
        <p14:creationId xmlns:p14="http://schemas.microsoft.com/office/powerpoint/2010/main" val="7596234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5B4A5D64-7F18-4E50-9A00-6B76A5A51FDD}" type="datetimeFigureOut">
              <a:rPr lang="pl-PL" smtClean="0"/>
              <a:pPr/>
              <a:t>23.10.2018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CB4CFCB-C254-438D-91C3-426DAA350C74}" type="slidenum">
              <a:rPr lang="pl-PL" smtClean="0"/>
              <a:pPr/>
              <a:t>‹#›</a:t>
            </a:fld>
            <a:endParaRPr lang="pl-PL"/>
          </a:p>
        </p:txBody>
      </p:sp>
    </p:spTree>
    <p:extLst>
      <p:ext uri="{BB962C8B-B14F-4D97-AF65-F5344CB8AC3E}">
        <p14:creationId xmlns:p14="http://schemas.microsoft.com/office/powerpoint/2010/main" val="6468839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B4A5D64-7F18-4E50-9A00-6B76A5A51FDD}" type="datetimeFigureOut">
              <a:rPr lang="pl-PL" smtClean="0"/>
              <a:pPr/>
              <a:t>23.10.2018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CB4CFCB-C254-438D-91C3-426DAA350C74}" type="slidenum">
              <a:rPr lang="pl-PL" smtClean="0"/>
              <a:pPr/>
              <a:t>‹#›</a:t>
            </a:fld>
            <a:endParaRPr lang="pl-PL"/>
          </a:p>
        </p:txBody>
      </p:sp>
    </p:spTree>
    <p:extLst>
      <p:ext uri="{BB962C8B-B14F-4D97-AF65-F5344CB8AC3E}">
        <p14:creationId xmlns:p14="http://schemas.microsoft.com/office/powerpoint/2010/main" val="40292516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5B4A5D64-7F18-4E50-9A00-6B76A5A51FDD}" type="datetimeFigureOut">
              <a:rPr lang="pl-PL" smtClean="0"/>
              <a:pPr/>
              <a:t>23.10.2018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CB4CFCB-C254-438D-91C3-426DAA350C74}" type="slidenum">
              <a:rPr lang="pl-PL" smtClean="0"/>
              <a:pPr/>
              <a:t>‹#›</a:t>
            </a:fld>
            <a:endParaRPr lang="pl-PL"/>
          </a:p>
        </p:txBody>
      </p:sp>
    </p:spTree>
    <p:extLst>
      <p:ext uri="{BB962C8B-B14F-4D97-AF65-F5344CB8AC3E}">
        <p14:creationId xmlns:p14="http://schemas.microsoft.com/office/powerpoint/2010/main" val="27385019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5B4A5D64-7F18-4E50-9A00-6B76A5A51FDD}" type="datetimeFigureOut">
              <a:rPr lang="pl-PL" smtClean="0"/>
              <a:pPr/>
              <a:t>23.10.2018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CB4CFCB-C254-438D-91C3-426DAA350C74}" type="slidenum">
              <a:rPr lang="pl-PL" smtClean="0"/>
              <a:pPr/>
              <a:t>‹#›</a:t>
            </a:fld>
            <a:endParaRPr lang="pl-PL"/>
          </a:p>
        </p:txBody>
      </p:sp>
    </p:spTree>
    <p:extLst>
      <p:ext uri="{BB962C8B-B14F-4D97-AF65-F5344CB8AC3E}">
        <p14:creationId xmlns:p14="http://schemas.microsoft.com/office/powerpoint/2010/main" val="24956328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A5D64-7F18-4E50-9A00-6B76A5A51FDD}" type="datetimeFigureOut">
              <a:rPr lang="pl-PL" smtClean="0"/>
              <a:pPr/>
              <a:t>23.10.2018</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4CFCB-C254-438D-91C3-426DAA350C74}" type="slidenum">
              <a:rPr lang="pl-PL" smtClean="0"/>
              <a:pPr/>
              <a:t>‹#›</a:t>
            </a:fld>
            <a:endParaRPr lang="pl-PL"/>
          </a:p>
        </p:txBody>
      </p:sp>
    </p:spTree>
    <p:extLst>
      <p:ext uri="{BB962C8B-B14F-4D97-AF65-F5344CB8AC3E}">
        <p14:creationId xmlns:p14="http://schemas.microsoft.com/office/powerpoint/2010/main" val="386511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wój poziomy 3"/>
          <p:cNvSpPr/>
          <p:nvPr/>
        </p:nvSpPr>
        <p:spPr>
          <a:xfrm>
            <a:off x="1431146" y="1239864"/>
            <a:ext cx="9252488" cy="4990455"/>
          </a:xfrm>
          <a:prstGeom prst="horizontalScroll">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3600" dirty="0"/>
          </a:p>
        </p:txBody>
      </p:sp>
      <p:sp>
        <p:nvSpPr>
          <p:cNvPr id="5" name="pole tekstowe 4"/>
          <p:cNvSpPr txBox="1"/>
          <p:nvPr/>
        </p:nvSpPr>
        <p:spPr>
          <a:xfrm>
            <a:off x="2631449" y="2479729"/>
            <a:ext cx="7082725" cy="2585323"/>
          </a:xfrm>
          <a:prstGeom prst="rect">
            <a:avLst/>
          </a:prstGeom>
          <a:noFill/>
        </p:spPr>
        <p:txBody>
          <a:bodyPr wrap="square" rtlCol="0">
            <a:spAutoFit/>
          </a:bodyPr>
          <a:lstStyle/>
          <a:p>
            <a:pPr algn="ctr"/>
            <a:r>
              <a:rPr lang="pl-PL" sz="3600" b="1" dirty="0"/>
              <a:t>Imiesłów </a:t>
            </a:r>
          </a:p>
          <a:p>
            <a:pPr algn="ctr"/>
            <a:r>
              <a:rPr lang="pl-PL" sz="3600" dirty="0"/>
              <a:t>to nieosobowa forma </a:t>
            </a:r>
            <a:r>
              <a:rPr lang="pl-PL" sz="3600" u="sng" dirty="0"/>
              <a:t>czasownika</a:t>
            </a:r>
            <a:r>
              <a:rPr lang="pl-PL" sz="3600" dirty="0"/>
              <a:t>, mająca cechy przymiotnika </a:t>
            </a:r>
          </a:p>
          <a:p>
            <a:pPr algn="ctr"/>
            <a:r>
              <a:rPr lang="pl-PL" sz="3600" dirty="0"/>
              <a:t>bądź przysłówka.</a:t>
            </a:r>
          </a:p>
          <a:p>
            <a:endParaRPr lang="pl-PL" dirty="0"/>
          </a:p>
        </p:txBody>
      </p:sp>
      <p:sp>
        <p:nvSpPr>
          <p:cNvPr id="2" name="pole tekstowe 1">
            <a:extLst>
              <a:ext uri="{FF2B5EF4-FFF2-40B4-BE49-F238E27FC236}">
                <a16:creationId xmlns:a16="http://schemas.microsoft.com/office/drawing/2014/main" id="{C6709C2A-9BB2-4C52-A6C4-2304C8F2C7F3}"/>
              </a:ext>
            </a:extLst>
          </p:cNvPr>
          <p:cNvSpPr txBox="1"/>
          <p:nvPr/>
        </p:nvSpPr>
        <p:spPr>
          <a:xfrm>
            <a:off x="9254884" y="6269518"/>
            <a:ext cx="2857500" cy="369332"/>
          </a:xfrm>
          <a:prstGeom prst="rect">
            <a:avLst/>
          </a:prstGeom>
          <a:noFill/>
        </p:spPr>
        <p:txBody>
          <a:bodyPr wrap="square" rtlCol="0">
            <a:spAutoFit/>
          </a:bodyPr>
          <a:lstStyle/>
          <a:p>
            <a:r>
              <a:rPr lang="pl-PL" dirty="0">
                <a:solidFill>
                  <a:schemeClr val="bg1"/>
                </a:solidFill>
              </a:rPr>
              <a:t>Autor: Katarzyna Buchman</a:t>
            </a:r>
          </a:p>
        </p:txBody>
      </p:sp>
    </p:spTree>
    <p:extLst>
      <p:ext uri="{BB962C8B-B14F-4D97-AF65-F5344CB8AC3E}">
        <p14:creationId xmlns:p14="http://schemas.microsoft.com/office/powerpoint/2010/main" val="40748749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000"/>
                                        <p:tgtEl>
                                          <p:spTgt spid="4"/>
                                        </p:tgtEl>
                                      </p:cBhvr>
                                    </p:animEffect>
                                  </p:childTnLst>
                                </p:cTn>
                              </p:par>
                            </p:childTnLst>
                          </p:cTn>
                        </p:par>
                        <p:par>
                          <p:cTn id="8" fill="hold">
                            <p:stCondLst>
                              <p:cond delay="1500"/>
                            </p:stCondLst>
                            <p:childTnLst>
                              <p:par>
                                <p:cTn id="9" presetID="10" presetClass="entr" presetSubtype="0" fill="hold" grpId="0" nodeType="afterEffect">
                                  <p:stCondLst>
                                    <p:cond delay="500"/>
                                  </p:stCondLst>
                                  <p:iterate type="wd">
                                    <p:tmPct val="10000"/>
                                  </p:iterate>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4794276" y="134749"/>
            <a:ext cx="2309248" cy="120886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ole tekstowe 2"/>
          <p:cNvSpPr txBox="1"/>
          <p:nvPr/>
        </p:nvSpPr>
        <p:spPr>
          <a:xfrm>
            <a:off x="5023285" y="424364"/>
            <a:ext cx="1999281" cy="584775"/>
          </a:xfrm>
          <a:prstGeom prst="rect">
            <a:avLst/>
          </a:prstGeom>
          <a:noFill/>
        </p:spPr>
        <p:txBody>
          <a:bodyPr wrap="square" rtlCol="0">
            <a:spAutoFit/>
          </a:bodyPr>
          <a:lstStyle/>
          <a:p>
            <a:r>
              <a:rPr lang="pl-PL" sz="3200" dirty="0"/>
              <a:t>imiesłowy</a:t>
            </a:r>
          </a:p>
        </p:txBody>
      </p:sp>
      <p:sp>
        <p:nvSpPr>
          <p:cNvPr id="4" name="Prostokąt zaokrąglony 3"/>
          <p:cNvSpPr/>
          <p:nvPr/>
        </p:nvSpPr>
        <p:spPr>
          <a:xfrm>
            <a:off x="1503403" y="2064604"/>
            <a:ext cx="3474204" cy="120886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ostokąt zaokrąglony 4"/>
          <p:cNvSpPr/>
          <p:nvPr/>
        </p:nvSpPr>
        <p:spPr>
          <a:xfrm>
            <a:off x="7265852" y="2064605"/>
            <a:ext cx="3518114" cy="120886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ole tekstowe 5"/>
          <p:cNvSpPr txBox="1"/>
          <p:nvPr/>
        </p:nvSpPr>
        <p:spPr>
          <a:xfrm>
            <a:off x="1754026" y="2349735"/>
            <a:ext cx="3040250" cy="584775"/>
          </a:xfrm>
          <a:prstGeom prst="rect">
            <a:avLst/>
          </a:prstGeom>
          <a:noFill/>
        </p:spPr>
        <p:txBody>
          <a:bodyPr wrap="square" rtlCol="0">
            <a:spAutoFit/>
          </a:bodyPr>
          <a:lstStyle/>
          <a:p>
            <a:r>
              <a:rPr lang="pl-PL" sz="3200" dirty="0"/>
              <a:t>przymiotnikowe</a:t>
            </a:r>
          </a:p>
        </p:txBody>
      </p:sp>
      <p:sp>
        <p:nvSpPr>
          <p:cNvPr id="7" name="pole tekstowe 6"/>
          <p:cNvSpPr txBox="1"/>
          <p:nvPr/>
        </p:nvSpPr>
        <p:spPr>
          <a:xfrm>
            <a:off x="7786739" y="2333864"/>
            <a:ext cx="2544305" cy="584775"/>
          </a:xfrm>
          <a:prstGeom prst="rect">
            <a:avLst/>
          </a:prstGeom>
          <a:noFill/>
        </p:spPr>
        <p:txBody>
          <a:bodyPr wrap="square" rtlCol="0">
            <a:spAutoFit/>
          </a:bodyPr>
          <a:lstStyle/>
          <a:p>
            <a:r>
              <a:rPr lang="pl-PL" sz="3200" dirty="0"/>
              <a:t>przysłówkowe</a:t>
            </a:r>
          </a:p>
        </p:txBody>
      </p:sp>
      <p:cxnSp>
        <p:nvCxnSpPr>
          <p:cNvPr id="9" name="Łącznik prosty 8"/>
          <p:cNvCxnSpPr>
            <a:cxnSpLocks/>
            <a:endCxn id="4" idx="0"/>
          </p:cNvCxnSpPr>
          <p:nvPr/>
        </p:nvCxnSpPr>
        <p:spPr>
          <a:xfrm flipH="1">
            <a:off x="3240505" y="1343618"/>
            <a:ext cx="2547647" cy="720986"/>
          </a:xfrm>
          <a:prstGeom prst="line">
            <a:avLst/>
          </a:prstGeom>
        </p:spPr>
        <p:style>
          <a:lnRef idx="3">
            <a:schemeClr val="accent5"/>
          </a:lnRef>
          <a:fillRef idx="0">
            <a:schemeClr val="accent5"/>
          </a:fillRef>
          <a:effectRef idx="2">
            <a:schemeClr val="accent5"/>
          </a:effectRef>
          <a:fontRef idx="minor">
            <a:schemeClr val="tx1"/>
          </a:fontRef>
        </p:style>
      </p:cxnSp>
      <p:cxnSp>
        <p:nvCxnSpPr>
          <p:cNvPr id="11" name="Łącznik prosty 10"/>
          <p:cNvCxnSpPr>
            <a:cxnSpLocks/>
          </p:cNvCxnSpPr>
          <p:nvPr/>
        </p:nvCxnSpPr>
        <p:spPr>
          <a:xfrm>
            <a:off x="6112042" y="1347536"/>
            <a:ext cx="3031958" cy="709935"/>
          </a:xfrm>
          <a:prstGeom prst="line">
            <a:avLst/>
          </a:prstGeom>
        </p:spPr>
        <p:style>
          <a:lnRef idx="3">
            <a:schemeClr val="accent5"/>
          </a:lnRef>
          <a:fillRef idx="0">
            <a:schemeClr val="accent5"/>
          </a:fillRef>
          <a:effectRef idx="2">
            <a:schemeClr val="accent5"/>
          </a:effectRef>
          <a:fontRef idx="minor">
            <a:schemeClr val="tx1"/>
          </a:fontRef>
        </p:style>
      </p:cxnSp>
      <p:sp>
        <p:nvSpPr>
          <p:cNvPr id="20" name="Prostokąt zaokrąglony 19"/>
          <p:cNvSpPr/>
          <p:nvPr/>
        </p:nvSpPr>
        <p:spPr>
          <a:xfrm>
            <a:off x="350613" y="4004907"/>
            <a:ext cx="2309248" cy="120886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1" name="Prostokąt zaokrąglony 20"/>
          <p:cNvSpPr/>
          <p:nvPr/>
        </p:nvSpPr>
        <p:spPr>
          <a:xfrm>
            <a:off x="3166002" y="3992876"/>
            <a:ext cx="2309248" cy="120886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2" name="Prostokąt zaokrąglony 21"/>
          <p:cNvSpPr/>
          <p:nvPr/>
        </p:nvSpPr>
        <p:spPr>
          <a:xfrm>
            <a:off x="9362265" y="4004906"/>
            <a:ext cx="2309248" cy="120886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3" name="Prostokąt zaokrąglony 22"/>
          <p:cNvSpPr/>
          <p:nvPr/>
        </p:nvSpPr>
        <p:spPr>
          <a:xfrm>
            <a:off x="6426562" y="4004907"/>
            <a:ext cx="2309248" cy="120886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pole tekstowe 13"/>
          <p:cNvSpPr txBox="1"/>
          <p:nvPr/>
        </p:nvSpPr>
        <p:spPr>
          <a:xfrm>
            <a:off x="818149" y="4295273"/>
            <a:ext cx="1540042" cy="584775"/>
          </a:xfrm>
          <a:prstGeom prst="rect">
            <a:avLst/>
          </a:prstGeom>
          <a:noFill/>
        </p:spPr>
        <p:txBody>
          <a:bodyPr wrap="square" rtlCol="0">
            <a:spAutoFit/>
          </a:bodyPr>
          <a:lstStyle/>
          <a:p>
            <a:r>
              <a:rPr lang="pl-PL" sz="3200" dirty="0"/>
              <a:t>czynne</a:t>
            </a:r>
          </a:p>
        </p:txBody>
      </p:sp>
      <p:sp>
        <p:nvSpPr>
          <p:cNvPr id="15" name="pole tekstowe 14"/>
          <p:cNvSpPr txBox="1"/>
          <p:nvPr/>
        </p:nvSpPr>
        <p:spPr>
          <a:xfrm>
            <a:off x="3689686" y="4303295"/>
            <a:ext cx="1540042" cy="584775"/>
          </a:xfrm>
          <a:prstGeom prst="rect">
            <a:avLst/>
          </a:prstGeom>
          <a:noFill/>
        </p:spPr>
        <p:txBody>
          <a:bodyPr wrap="square" rtlCol="0">
            <a:spAutoFit/>
          </a:bodyPr>
          <a:lstStyle/>
          <a:p>
            <a:r>
              <a:rPr lang="pl-PL" sz="3200" dirty="0"/>
              <a:t>bierne</a:t>
            </a:r>
          </a:p>
        </p:txBody>
      </p:sp>
      <p:sp>
        <p:nvSpPr>
          <p:cNvPr id="16" name="pole tekstowe 15"/>
          <p:cNvSpPr txBox="1"/>
          <p:nvPr/>
        </p:nvSpPr>
        <p:spPr>
          <a:xfrm>
            <a:off x="6424865" y="4327357"/>
            <a:ext cx="2298032" cy="584775"/>
          </a:xfrm>
          <a:prstGeom prst="rect">
            <a:avLst/>
          </a:prstGeom>
          <a:noFill/>
        </p:spPr>
        <p:txBody>
          <a:bodyPr wrap="square" rtlCol="0">
            <a:spAutoFit/>
          </a:bodyPr>
          <a:lstStyle/>
          <a:p>
            <a:r>
              <a:rPr lang="pl-PL" sz="3200" dirty="0"/>
              <a:t>współczesne</a:t>
            </a:r>
          </a:p>
        </p:txBody>
      </p:sp>
      <p:sp>
        <p:nvSpPr>
          <p:cNvPr id="17" name="pole tekstowe 16"/>
          <p:cNvSpPr txBox="1"/>
          <p:nvPr/>
        </p:nvSpPr>
        <p:spPr>
          <a:xfrm>
            <a:off x="9633286" y="4323347"/>
            <a:ext cx="2049379" cy="584775"/>
          </a:xfrm>
          <a:prstGeom prst="rect">
            <a:avLst/>
          </a:prstGeom>
          <a:noFill/>
        </p:spPr>
        <p:txBody>
          <a:bodyPr wrap="square" rtlCol="0">
            <a:spAutoFit/>
          </a:bodyPr>
          <a:lstStyle/>
          <a:p>
            <a:r>
              <a:rPr lang="pl-PL" sz="3200" dirty="0"/>
              <a:t>uprzednie</a:t>
            </a:r>
          </a:p>
        </p:txBody>
      </p:sp>
      <p:cxnSp>
        <p:nvCxnSpPr>
          <p:cNvPr id="19" name="Łącznik prosty 18"/>
          <p:cNvCxnSpPr>
            <a:endCxn id="20" idx="0"/>
          </p:cNvCxnSpPr>
          <p:nvPr/>
        </p:nvCxnSpPr>
        <p:spPr>
          <a:xfrm rot="10800000" flipV="1">
            <a:off x="1505238" y="3284619"/>
            <a:ext cx="1262027" cy="720287"/>
          </a:xfrm>
          <a:prstGeom prst="line">
            <a:avLst/>
          </a:prstGeom>
        </p:spPr>
        <p:style>
          <a:lnRef idx="3">
            <a:schemeClr val="accent5"/>
          </a:lnRef>
          <a:fillRef idx="0">
            <a:schemeClr val="accent5"/>
          </a:fillRef>
          <a:effectRef idx="2">
            <a:schemeClr val="accent5"/>
          </a:effectRef>
          <a:fontRef idx="minor">
            <a:schemeClr val="tx1"/>
          </a:fontRef>
        </p:style>
      </p:cxnSp>
      <p:cxnSp>
        <p:nvCxnSpPr>
          <p:cNvPr id="27" name="Łącznik prosty 26"/>
          <p:cNvCxnSpPr>
            <a:endCxn id="21" idx="0"/>
          </p:cNvCxnSpPr>
          <p:nvPr/>
        </p:nvCxnSpPr>
        <p:spPr>
          <a:xfrm>
            <a:off x="3441035" y="3272592"/>
            <a:ext cx="879591" cy="720284"/>
          </a:xfrm>
          <a:prstGeom prst="line">
            <a:avLst/>
          </a:prstGeom>
        </p:spPr>
        <p:style>
          <a:lnRef idx="3">
            <a:schemeClr val="accent5"/>
          </a:lnRef>
          <a:fillRef idx="0">
            <a:schemeClr val="accent5"/>
          </a:fillRef>
          <a:effectRef idx="2">
            <a:schemeClr val="accent5"/>
          </a:effectRef>
          <a:fontRef idx="minor">
            <a:schemeClr val="tx1"/>
          </a:fontRef>
        </p:style>
      </p:cxnSp>
      <p:cxnSp>
        <p:nvCxnSpPr>
          <p:cNvPr id="29" name="Łącznik prosty 28"/>
          <p:cNvCxnSpPr/>
          <p:nvPr/>
        </p:nvCxnSpPr>
        <p:spPr>
          <a:xfrm rot="10800000" flipV="1">
            <a:off x="7553112" y="3280608"/>
            <a:ext cx="1262027" cy="720287"/>
          </a:xfrm>
          <a:prstGeom prst="line">
            <a:avLst/>
          </a:prstGeom>
        </p:spPr>
        <p:style>
          <a:lnRef idx="3">
            <a:schemeClr val="accent5"/>
          </a:lnRef>
          <a:fillRef idx="0">
            <a:schemeClr val="accent5"/>
          </a:fillRef>
          <a:effectRef idx="2">
            <a:schemeClr val="accent5"/>
          </a:effectRef>
          <a:fontRef idx="minor">
            <a:schemeClr val="tx1"/>
          </a:fontRef>
        </p:style>
      </p:cxnSp>
      <p:cxnSp>
        <p:nvCxnSpPr>
          <p:cNvPr id="30" name="Łącznik prosty 29"/>
          <p:cNvCxnSpPr>
            <a:endCxn id="22" idx="0"/>
          </p:cNvCxnSpPr>
          <p:nvPr/>
        </p:nvCxnSpPr>
        <p:spPr>
          <a:xfrm>
            <a:off x="9368593" y="3268581"/>
            <a:ext cx="1148296" cy="736325"/>
          </a:xfrm>
          <a:prstGeom prst="line">
            <a:avLst/>
          </a:prstGeom>
        </p:spPr>
        <p:style>
          <a:lnRef idx="3">
            <a:schemeClr val="accent5"/>
          </a:lnRef>
          <a:fillRef idx="0">
            <a:schemeClr val="accent5"/>
          </a:fillRef>
          <a:effectRef idx="2">
            <a:schemeClr val="accent5"/>
          </a:effectRef>
          <a:fontRef idx="minor">
            <a:schemeClr val="tx1"/>
          </a:fontRef>
        </p:style>
      </p:cxnSp>
      <p:sp>
        <p:nvSpPr>
          <p:cNvPr id="32" name="Pięciokąt 31"/>
          <p:cNvSpPr/>
          <p:nvPr/>
        </p:nvSpPr>
        <p:spPr>
          <a:xfrm rot="5400000">
            <a:off x="637673" y="5450307"/>
            <a:ext cx="1648325" cy="1167061"/>
          </a:xfrm>
          <a:prstGeom prst="homePlat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7" name="pole tekstowe 36"/>
          <p:cNvSpPr txBox="1"/>
          <p:nvPr/>
        </p:nvSpPr>
        <p:spPr>
          <a:xfrm>
            <a:off x="1130968" y="5269831"/>
            <a:ext cx="818147" cy="1200329"/>
          </a:xfrm>
          <a:prstGeom prst="rect">
            <a:avLst/>
          </a:prstGeom>
          <a:noFill/>
        </p:spPr>
        <p:txBody>
          <a:bodyPr wrap="square" rtlCol="0">
            <a:spAutoFit/>
          </a:bodyPr>
          <a:lstStyle/>
          <a:p>
            <a:r>
              <a:rPr lang="pl-PL" dirty="0"/>
              <a:t>-</a:t>
            </a:r>
            <a:r>
              <a:rPr lang="pl-PL" dirty="0" err="1"/>
              <a:t>ący</a:t>
            </a:r>
            <a:endParaRPr lang="pl-PL" dirty="0"/>
          </a:p>
          <a:p>
            <a:r>
              <a:rPr lang="pl-PL" dirty="0"/>
              <a:t>-</a:t>
            </a:r>
            <a:r>
              <a:rPr lang="pl-PL" dirty="0" err="1"/>
              <a:t>ąca</a:t>
            </a:r>
            <a:endParaRPr lang="pl-PL" dirty="0"/>
          </a:p>
          <a:p>
            <a:r>
              <a:rPr lang="pl-PL" dirty="0"/>
              <a:t>-</a:t>
            </a:r>
            <a:r>
              <a:rPr lang="pl-PL" dirty="0" err="1"/>
              <a:t>ące</a:t>
            </a:r>
            <a:endParaRPr lang="pl-PL" dirty="0"/>
          </a:p>
          <a:p>
            <a:endParaRPr lang="pl-PL" dirty="0"/>
          </a:p>
        </p:txBody>
      </p:sp>
      <p:sp>
        <p:nvSpPr>
          <p:cNvPr id="38" name="Pięciokąt 37"/>
          <p:cNvSpPr/>
          <p:nvPr/>
        </p:nvSpPr>
        <p:spPr>
          <a:xfrm rot="5400000">
            <a:off x="3495174" y="5167565"/>
            <a:ext cx="1648325" cy="1732548"/>
          </a:xfrm>
          <a:prstGeom prst="homePlat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9" name="Pięciokąt 38"/>
          <p:cNvSpPr/>
          <p:nvPr/>
        </p:nvSpPr>
        <p:spPr>
          <a:xfrm rot="5400000">
            <a:off x="6745705" y="5450307"/>
            <a:ext cx="1648325" cy="1167061"/>
          </a:xfrm>
          <a:prstGeom prst="homePlat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0" name="Pięciokąt 39"/>
          <p:cNvSpPr/>
          <p:nvPr/>
        </p:nvSpPr>
        <p:spPr>
          <a:xfrm rot="5400000">
            <a:off x="9717505" y="5450307"/>
            <a:ext cx="1648325" cy="1167061"/>
          </a:xfrm>
          <a:prstGeom prst="homePlat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2" name="pole tekstowe 41"/>
          <p:cNvSpPr txBox="1"/>
          <p:nvPr/>
        </p:nvSpPr>
        <p:spPr>
          <a:xfrm>
            <a:off x="3465095" y="5305926"/>
            <a:ext cx="1828800" cy="923330"/>
          </a:xfrm>
          <a:prstGeom prst="rect">
            <a:avLst/>
          </a:prstGeom>
          <a:noFill/>
        </p:spPr>
        <p:txBody>
          <a:bodyPr wrap="square" rtlCol="0">
            <a:spAutoFit/>
          </a:bodyPr>
          <a:lstStyle/>
          <a:p>
            <a:r>
              <a:rPr lang="pl-PL" dirty="0"/>
              <a:t>-ty, -ta, -te</a:t>
            </a:r>
          </a:p>
          <a:p>
            <a:r>
              <a:rPr lang="pl-PL" dirty="0"/>
              <a:t>-</a:t>
            </a:r>
            <a:r>
              <a:rPr lang="pl-PL" dirty="0" err="1"/>
              <a:t>ny</a:t>
            </a:r>
            <a:r>
              <a:rPr lang="pl-PL" dirty="0"/>
              <a:t>, -na, -</a:t>
            </a:r>
            <a:r>
              <a:rPr lang="pl-PL" dirty="0" err="1"/>
              <a:t>ne</a:t>
            </a:r>
            <a:endParaRPr lang="pl-PL" dirty="0"/>
          </a:p>
          <a:p>
            <a:r>
              <a:rPr lang="pl-PL" dirty="0"/>
              <a:t>-</a:t>
            </a:r>
            <a:r>
              <a:rPr lang="pl-PL" dirty="0" err="1"/>
              <a:t>ony</a:t>
            </a:r>
            <a:r>
              <a:rPr lang="pl-PL" dirty="0"/>
              <a:t>, -ona, -one</a:t>
            </a:r>
          </a:p>
        </p:txBody>
      </p:sp>
      <p:sp>
        <p:nvSpPr>
          <p:cNvPr id="43" name="pole tekstowe 42"/>
          <p:cNvSpPr txBox="1"/>
          <p:nvPr/>
        </p:nvSpPr>
        <p:spPr>
          <a:xfrm>
            <a:off x="7303169" y="5498432"/>
            <a:ext cx="685800" cy="369332"/>
          </a:xfrm>
          <a:prstGeom prst="rect">
            <a:avLst/>
          </a:prstGeom>
          <a:noFill/>
        </p:spPr>
        <p:txBody>
          <a:bodyPr wrap="square" rtlCol="0">
            <a:spAutoFit/>
          </a:bodyPr>
          <a:lstStyle/>
          <a:p>
            <a:r>
              <a:rPr lang="pl-PL" dirty="0"/>
              <a:t>-</a:t>
            </a:r>
            <a:r>
              <a:rPr lang="pl-PL" dirty="0" err="1"/>
              <a:t>ąc</a:t>
            </a:r>
            <a:endParaRPr lang="pl-PL" dirty="0"/>
          </a:p>
        </p:txBody>
      </p:sp>
      <p:sp>
        <p:nvSpPr>
          <p:cNvPr id="44" name="pole tekstowe 43"/>
          <p:cNvSpPr txBox="1"/>
          <p:nvPr/>
        </p:nvSpPr>
        <p:spPr>
          <a:xfrm>
            <a:off x="10202779" y="5426242"/>
            <a:ext cx="709863" cy="646331"/>
          </a:xfrm>
          <a:prstGeom prst="rect">
            <a:avLst/>
          </a:prstGeom>
          <a:noFill/>
        </p:spPr>
        <p:txBody>
          <a:bodyPr wrap="square" rtlCol="0">
            <a:spAutoFit/>
          </a:bodyPr>
          <a:lstStyle/>
          <a:p>
            <a:r>
              <a:rPr lang="pl-PL" dirty="0"/>
              <a:t>-</a:t>
            </a:r>
            <a:r>
              <a:rPr lang="pl-PL" dirty="0" err="1"/>
              <a:t>łszy</a:t>
            </a:r>
            <a:endParaRPr lang="pl-PL" dirty="0"/>
          </a:p>
          <a:p>
            <a:r>
              <a:rPr lang="pl-PL" dirty="0"/>
              <a:t>-wszy</a:t>
            </a:r>
          </a:p>
        </p:txBody>
      </p:sp>
    </p:spTree>
    <p:extLst>
      <p:ext uri="{BB962C8B-B14F-4D97-AF65-F5344CB8AC3E}">
        <p14:creationId xmlns:p14="http://schemas.microsoft.com/office/powerpoint/2010/main" val="18002872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par>
                          <p:cTn id="11" fill="hold">
                            <p:stCondLst>
                              <p:cond delay="2500"/>
                            </p:stCondLst>
                            <p:childTnLst>
                              <p:par>
                                <p:cTn id="12" presetID="22" presetClass="entr" presetSubtype="1" fill="hold" nodeType="afterEffect">
                                  <p:stCondLst>
                                    <p:cond delay="500"/>
                                  </p:stCondLst>
                                  <p:childTnLst>
                                    <p:set>
                                      <p:cBhvr>
                                        <p:cTn id="13" dur="1" fill="hold">
                                          <p:stCondLst>
                                            <p:cond delay="0"/>
                                          </p:stCondLst>
                                        </p:cTn>
                                        <p:tgtEl>
                                          <p:spTgt spid="9"/>
                                        </p:tgtEl>
                                        <p:attrNameLst>
                                          <p:attrName>style.visibility</p:attrName>
                                        </p:attrNameLst>
                                      </p:cBhvr>
                                      <p:to>
                                        <p:strVal val="visible"/>
                                      </p:to>
                                    </p:set>
                                    <p:animEffect transition="in" filter="wipe(up)">
                                      <p:cBhvr>
                                        <p:cTn id="14" dur="500"/>
                                        <p:tgtEl>
                                          <p:spTgt spid="9"/>
                                        </p:tgtEl>
                                      </p:cBhvr>
                                    </p:animEffect>
                                  </p:childTnLst>
                                </p:cTn>
                              </p:par>
                            </p:childTnLst>
                          </p:cTn>
                        </p:par>
                        <p:par>
                          <p:cTn id="15" fill="hold">
                            <p:stCondLst>
                              <p:cond delay="3500"/>
                            </p:stCondLst>
                            <p:childTnLst>
                              <p:par>
                                <p:cTn id="16" presetID="10" presetClass="entr" presetSubtype="0" fill="hold" grpId="0" nodeType="afterEffect">
                                  <p:stCondLst>
                                    <p:cond delay="50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2000"/>
                                        <p:tgtEl>
                                          <p:spTgt spid="4"/>
                                        </p:tgtEl>
                                      </p:cBhvr>
                                    </p:animEffect>
                                  </p:childTnLst>
                                </p:cTn>
                              </p:par>
                              <p:par>
                                <p:cTn id="19" presetID="10" presetClass="entr" presetSubtype="0" fill="hold" grpId="0" nodeType="withEffect">
                                  <p:stCondLst>
                                    <p:cond delay="50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par>
                          <p:cTn id="22" fill="hold">
                            <p:stCondLst>
                              <p:cond delay="6000"/>
                            </p:stCondLst>
                            <p:childTnLst>
                              <p:par>
                                <p:cTn id="23" presetID="22" presetClass="entr" presetSubtype="1" fill="hold" nodeType="afterEffect">
                                  <p:stCondLst>
                                    <p:cond delay="500"/>
                                  </p:stCondLst>
                                  <p:childTnLst>
                                    <p:set>
                                      <p:cBhvr>
                                        <p:cTn id="24" dur="1" fill="hold">
                                          <p:stCondLst>
                                            <p:cond delay="0"/>
                                          </p:stCondLst>
                                        </p:cTn>
                                        <p:tgtEl>
                                          <p:spTgt spid="19"/>
                                        </p:tgtEl>
                                        <p:attrNameLst>
                                          <p:attrName>style.visibility</p:attrName>
                                        </p:attrNameLst>
                                      </p:cBhvr>
                                      <p:to>
                                        <p:strVal val="visible"/>
                                      </p:to>
                                    </p:set>
                                    <p:animEffect transition="in" filter="wipe(up)">
                                      <p:cBhvr>
                                        <p:cTn id="25" dur="500"/>
                                        <p:tgtEl>
                                          <p:spTgt spid="19"/>
                                        </p:tgtEl>
                                      </p:cBhvr>
                                    </p:animEffect>
                                  </p:childTnLst>
                                </p:cTn>
                              </p:par>
                            </p:childTnLst>
                          </p:cTn>
                        </p:par>
                        <p:par>
                          <p:cTn id="26" fill="hold">
                            <p:stCondLst>
                              <p:cond delay="7000"/>
                            </p:stCondLst>
                            <p:childTnLst>
                              <p:par>
                                <p:cTn id="27" presetID="10" presetClass="entr" presetSubtype="0" fill="hold" grpId="0" nodeType="afterEffect">
                                  <p:stCondLst>
                                    <p:cond delay="50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2000"/>
                                        <p:tgtEl>
                                          <p:spTgt spid="20"/>
                                        </p:tgtEl>
                                      </p:cBhvr>
                                    </p:animEffect>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par>
                          <p:cTn id="33" fill="hold">
                            <p:stCondLst>
                              <p:cond delay="9500"/>
                            </p:stCondLst>
                            <p:childTnLst>
                              <p:par>
                                <p:cTn id="34" presetID="10" presetClass="entr" presetSubtype="0" fill="hold" grpId="0" nodeType="afterEffect">
                                  <p:stCondLst>
                                    <p:cond delay="50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2000"/>
                                        <p:tgtEl>
                                          <p:spTgt spid="32"/>
                                        </p:tgtEl>
                                      </p:cBhvr>
                                    </p:animEffect>
                                  </p:childTnLst>
                                </p:cTn>
                              </p:par>
                              <p:par>
                                <p:cTn id="37" presetID="10" presetClass="entr" presetSubtype="0" fill="hold" grpId="0" nodeType="withEffect">
                                  <p:stCondLst>
                                    <p:cond delay="500"/>
                                  </p:stCondLst>
                                  <p:iterate type="wd">
                                    <p:tmPct val="10000"/>
                                  </p:iterate>
                                  <p:childTnLst>
                                    <p:set>
                                      <p:cBhvr>
                                        <p:cTn id="38" dur="1" fill="hold">
                                          <p:stCondLst>
                                            <p:cond delay="0"/>
                                          </p:stCondLst>
                                        </p:cTn>
                                        <p:tgtEl>
                                          <p:spTgt spid="37"/>
                                        </p:tgtEl>
                                        <p:attrNameLst>
                                          <p:attrName>style.visibility</p:attrName>
                                        </p:attrNameLst>
                                      </p:cBhvr>
                                      <p:to>
                                        <p:strVal val="visible"/>
                                      </p:to>
                                    </p:set>
                                    <p:animEffect transition="in" filter="fade">
                                      <p:cBhvr>
                                        <p:cTn id="39" dur="500"/>
                                        <p:tgtEl>
                                          <p:spTgt spid="37"/>
                                        </p:tgtEl>
                                      </p:cBhvr>
                                    </p:animEffect>
                                  </p:childTnLst>
                                </p:cTn>
                              </p:par>
                            </p:childTnLst>
                          </p:cTn>
                        </p:par>
                        <p:par>
                          <p:cTn id="40" fill="hold">
                            <p:stCondLst>
                              <p:cond delay="12000"/>
                            </p:stCondLst>
                            <p:childTnLst>
                              <p:par>
                                <p:cTn id="41" presetID="22" presetClass="entr" presetSubtype="1" fill="hold" nodeType="afterEffect">
                                  <p:stCondLst>
                                    <p:cond delay="500"/>
                                  </p:stCondLst>
                                  <p:childTnLst>
                                    <p:set>
                                      <p:cBhvr>
                                        <p:cTn id="42" dur="1" fill="hold">
                                          <p:stCondLst>
                                            <p:cond delay="0"/>
                                          </p:stCondLst>
                                        </p:cTn>
                                        <p:tgtEl>
                                          <p:spTgt spid="27"/>
                                        </p:tgtEl>
                                        <p:attrNameLst>
                                          <p:attrName>style.visibility</p:attrName>
                                        </p:attrNameLst>
                                      </p:cBhvr>
                                      <p:to>
                                        <p:strVal val="visible"/>
                                      </p:to>
                                    </p:set>
                                    <p:animEffect transition="in" filter="wipe(up)">
                                      <p:cBhvr>
                                        <p:cTn id="43" dur="500"/>
                                        <p:tgtEl>
                                          <p:spTgt spid="27"/>
                                        </p:tgtEl>
                                      </p:cBhvr>
                                    </p:animEffect>
                                  </p:childTnLst>
                                </p:cTn>
                              </p:par>
                            </p:childTnLst>
                          </p:cTn>
                        </p:par>
                        <p:par>
                          <p:cTn id="44" fill="hold">
                            <p:stCondLst>
                              <p:cond delay="13000"/>
                            </p:stCondLst>
                            <p:childTnLst>
                              <p:par>
                                <p:cTn id="45" presetID="10" presetClass="entr" presetSubtype="0" fill="hold" grpId="0" nodeType="afterEffect">
                                  <p:stCondLst>
                                    <p:cond delay="50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2000"/>
                                        <p:tgtEl>
                                          <p:spTgt spid="21"/>
                                        </p:tgtEl>
                                      </p:cBhvr>
                                    </p:animEffect>
                                  </p:childTnLst>
                                </p:cTn>
                              </p:par>
                              <p:par>
                                <p:cTn id="48" presetID="10" presetClass="entr" presetSubtype="0" fill="hold" grpId="0" nodeType="withEffect">
                                  <p:stCondLst>
                                    <p:cond delay="50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childTnLst>
                                </p:cTn>
                              </p:par>
                            </p:childTnLst>
                          </p:cTn>
                        </p:par>
                        <p:par>
                          <p:cTn id="51" fill="hold">
                            <p:stCondLst>
                              <p:cond delay="15500"/>
                            </p:stCondLst>
                            <p:childTnLst>
                              <p:par>
                                <p:cTn id="52" presetID="10" presetClass="entr" presetSubtype="0" fill="hold" grpId="0" nodeType="afterEffect">
                                  <p:stCondLst>
                                    <p:cond delay="50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2000"/>
                                        <p:tgtEl>
                                          <p:spTgt spid="38"/>
                                        </p:tgtEl>
                                      </p:cBhvr>
                                    </p:animEffect>
                                  </p:childTnLst>
                                </p:cTn>
                              </p:par>
                              <p:par>
                                <p:cTn id="55" presetID="10" presetClass="entr" presetSubtype="0" fill="hold" grpId="0" nodeType="withEffect">
                                  <p:stCondLst>
                                    <p:cond delay="500"/>
                                  </p:stCondLst>
                                  <p:iterate type="wd">
                                    <p:tmPct val="10000"/>
                                  </p:iterate>
                                  <p:childTnLst>
                                    <p:set>
                                      <p:cBhvr>
                                        <p:cTn id="56" dur="1" fill="hold">
                                          <p:stCondLst>
                                            <p:cond delay="0"/>
                                          </p:stCondLst>
                                        </p:cTn>
                                        <p:tgtEl>
                                          <p:spTgt spid="42"/>
                                        </p:tgtEl>
                                        <p:attrNameLst>
                                          <p:attrName>style.visibility</p:attrName>
                                        </p:attrNameLst>
                                      </p:cBhvr>
                                      <p:to>
                                        <p:strVal val="visible"/>
                                      </p:to>
                                    </p:set>
                                    <p:animEffect transition="in" filter="fade">
                                      <p:cBhvr>
                                        <p:cTn id="57" dur="500"/>
                                        <p:tgtEl>
                                          <p:spTgt spid="42"/>
                                        </p:tgtEl>
                                      </p:cBhvr>
                                    </p:animEffect>
                                  </p:childTnLst>
                                </p:cTn>
                              </p:par>
                            </p:childTnLst>
                          </p:cTn>
                        </p:par>
                        <p:par>
                          <p:cTn id="58" fill="hold">
                            <p:stCondLst>
                              <p:cond delay="18000"/>
                            </p:stCondLst>
                            <p:childTnLst>
                              <p:par>
                                <p:cTn id="59" presetID="22" presetClass="entr" presetSubtype="1" fill="hold" nodeType="afterEffect">
                                  <p:stCondLst>
                                    <p:cond delay="500"/>
                                  </p:stCondLst>
                                  <p:childTnLst>
                                    <p:set>
                                      <p:cBhvr>
                                        <p:cTn id="60" dur="1" fill="hold">
                                          <p:stCondLst>
                                            <p:cond delay="0"/>
                                          </p:stCondLst>
                                        </p:cTn>
                                        <p:tgtEl>
                                          <p:spTgt spid="11"/>
                                        </p:tgtEl>
                                        <p:attrNameLst>
                                          <p:attrName>style.visibility</p:attrName>
                                        </p:attrNameLst>
                                      </p:cBhvr>
                                      <p:to>
                                        <p:strVal val="visible"/>
                                      </p:to>
                                    </p:set>
                                    <p:animEffect transition="in" filter="wipe(up)">
                                      <p:cBhvr>
                                        <p:cTn id="61" dur="500"/>
                                        <p:tgtEl>
                                          <p:spTgt spid="11"/>
                                        </p:tgtEl>
                                      </p:cBhvr>
                                    </p:animEffect>
                                  </p:childTnLst>
                                </p:cTn>
                              </p:par>
                            </p:childTnLst>
                          </p:cTn>
                        </p:par>
                        <p:par>
                          <p:cTn id="62" fill="hold">
                            <p:stCondLst>
                              <p:cond delay="19000"/>
                            </p:stCondLst>
                            <p:childTnLst>
                              <p:par>
                                <p:cTn id="63" presetID="10" presetClass="entr" presetSubtype="0" fill="hold" grpId="0" nodeType="afterEffect">
                                  <p:stCondLst>
                                    <p:cond delay="500"/>
                                  </p:stCondLst>
                                  <p:childTnLst>
                                    <p:set>
                                      <p:cBhvr>
                                        <p:cTn id="64" dur="1" fill="hold">
                                          <p:stCondLst>
                                            <p:cond delay="0"/>
                                          </p:stCondLst>
                                        </p:cTn>
                                        <p:tgtEl>
                                          <p:spTgt spid="5"/>
                                        </p:tgtEl>
                                        <p:attrNameLst>
                                          <p:attrName>style.visibility</p:attrName>
                                        </p:attrNameLst>
                                      </p:cBhvr>
                                      <p:to>
                                        <p:strVal val="visible"/>
                                      </p:to>
                                    </p:set>
                                    <p:animEffect transition="in" filter="fade">
                                      <p:cBhvr>
                                        <p:cTn id="65" dur="2000"/>
                                        <p:tgtEl>
                                          <p:spTgt spid="5"/>
                                        </p:tgtEl>
                                      </p:cBhvr>
                                    </p:animEffect>
                                  </p:childTnLst>
                                </p:cTn>
                              </p:par>
                              <p:par>
                                <p:cTn id="66" presetID="10" presetClass="entr" presetSubtype="0" fill="hold" grpId="0" nodeType="withEffect">
                                  <p:stCondLst>
                                    <p:cond delay="500"/>
                                  </p:stCondLst>
                                  <p:childTnLst>
                                    <p:set>
                                      <p:cBhvr>
                                        <p:cTn id="67" dur="1" fill="hold">
                                          <p:stCondLst>
                                            <p:cond delay="0"/>
                                          </p:stCondLst>
                                        </p:cTn>
                                        <p:tgtEl>
                                          <p:spTgt spid="7"/>
                                        </p:tgtEl>
                                        <p:attrNameLst>
                                          <p:attrName>style.visibility</p:attrName>
                                        </p:attrNameLst>
                                      </p:cBhvr>
                                      <p:to>
                                        <p:strVal val="visible"/>
                                      </p:to>
                                    </p:set>
                                    <p:animEffect transition="in" filter="fade">
                                      <p:cBhvr>
                                        <p:cTn id="68" dur="500"/>
                                        <p:tgtEl>
                                          <p:spTgt spid="7"/>
                                        </p:tgtEl>
                                      </p:cBhvr>
                                    </p:animEffect>
                                  </p:childTnLst>
                                </p:cTn>
                              </p:par>
                            </p:childTnLst>
                          </p:cTn>
                        </p:par>
                        <p:par>
                          <p:cTn id="69" fill="hold">
                            <p:stCondLst>
                              <p:cond delay="21500"/>
                            </p:stCondLst>
                            <p:childTnLst>
                              <p:par>
                                <p:cTn id="70" presetID="22" presetClass="entr" presetSubtype="1" fill="hold" nodeType="afterEffect">
                                  <p:stCondLst>
                                    <p:cond delay="500"/>
                                  </p:stCondLst>
                                  <p:childTnLst>
                                    <p:set>
                                      <p:cBhvr>
                                        <p:cTn id="71" dur="1" fill="hold">
                                          <p:stCondLst>
                                            <p:cond delay="0"/>
                                          </p:stCondLst>
                                        </p:cTn>
                                        <p:tgtEl>
                                          <p:spTgt spid="29"/>
                                        </p:tgtEl>
                                        <p:attrNameLst>
                                          <p:attrName>style.visibility</p:attrName>
                                        </p:attrNameLst>
                                      </p:cBhvr>
                                      <p:to>
                                        <p:strVal val="visible"/>
                                      </p:to>
                                    </p:set>
                                    <p:animEffect transition="in" filter="wipe(up)">
                                      <p:cBhvr>
                                        <p:cTn id="72" dur="500"/>
                                        <p:tgtEl>
                                          <p:spTgt spid="29"/>
                                        </p:tgtEl>
                                      </p:cBhvr>
                                    </p:animEffect>
                                  </p:childTnLst>
                                </p:cTn>
                              </p:par>
                            </p:childTnLst>
                          </p:cTn>
                        </p:par>
                        <p:par>
                          <p:cTn id="73" fill="hold">
                            <p:stCondLst>
                              <p:cond delay="22500"/>
                            </p:stCondLst>
                            <p:childTnLst>
                              <p:par>
                                <p:cTn id="74" presetID="10" presetClass="entr" presetSubtype="0" fill="hold" grpId="0" nodeType="afterEffect">
                                  <p:stCondLst>
                                    <p:cond delay="500"/>
                                  </p:stCondLst>
                                  <p:childTnLst>
                                    <p:set>
                                      <p:cBhvr>
                                        <p:cTn id="75" dur="1" fill="hold">
                                          <p:stCondLst>
                                            <p:cond delay="0"/>
                                          </p:stCondLst>
                                        </p:cTn>
                                        <p:tgtEl>
                                          <p:spTgt spid="23"/>
                                        </p:tgtEl>
                                        <p:attrNameLst>
                                          <p:attrName>style.visibility</p:attrName>
                                        </p:attrNameLst>
                                      </p:cBhvr>
                                      <p:to>
                                        <p:strVal val="visible"/>
                                      </p:to>
                                    </p:set>
                                    <p:animEffect transition="in" filter="fade">
                                      <p:cBhvr>
                                        <p:cTn id="76" dur="2000"/>
                                        <p:tgtEl>
                                          <p:spTgt spid="23"/>
                                        </p:tgtEl>
                                      </p:cBhvr>
                                    </p:animEffect>
                                  </p:childTnLst>
                                </p:cTn>
                              </p:par>
                              <p:par>
                                <p:cTn id="77" presetID="10" presetClass="entr" presetSubtype="0" fill="hold" grpId="0" nodeType="withEffect">
                                  <p:stCondLst>
                                    <p:cond delay="500"/>
                                  </p:stCondLst>
                                  <p:childTnLst>
                                    <p:set>
                                      <p:cBhvr>
                                        <p:cTn id="78" dur="1" fill="hold">
                                          <p:stCondLst>
                                            <p:cond delay="0"/>
                                          </p:stCondLst>
                                        </p:cTn>
                                        <p:tgtEl>
                                          <p:spTgt spid="16"/>
                                        </p:tgtEl>
                                        <p:attrNameLst>
                                          <p:attrName>style.visibility</p:attrName>
                                        </p:attrNameLst>
                                      </p:cBhvr>
                                      <p:to>
                                        <p:strVal val="visible"/>
                                      </p:to>
                                    </p:set>
                                    <p:animEffect transition="in" filter="fade">
                                      <p:cBhvr>
                                        <p:cTn id="79" dur="500"/>
                                        <p:tgtEl>
                                          <p:spTgt spid="16"/>
                                        </p:tgtEl>
                                      </p:cBhvr>
                                    </p:animEffect>
                                  </p:childTnLst>
                                </p:cTn>
                              </p:par>
                            </p:childTnLst>
                          </p:cTn>
                        </p:par>
                        <p:par>
                          <p:cTn id="80" fill="hold">
                            <p:stCondLst>
                              <p:cond delay="25000"/>
                            </p:stCondLst>
                            <p:childTnLst>
                              <p:par>
                                <p:cTn id="81" presetID="10" presetClass="entr" presetSubtype="0" fill="hold" grpId="0" nodeType="afterEffect">
                                  <p:stCondLst>
                                    <p:cond delay="500"/>
                                  </p:stCondLst>
                                  <p:childTnLst>
                                    <p:set>
                                      <p:cBhvr>
                                        <p:cTn id="82" dur="1" fill="hold">
                                          <p:stCondLst>
                                            <p:cond delay="0"/>
                                          </p:stCondLst>
                                        </p:cTn>
                                        <p:tgtEl>
                                          <p:spTgt spid="39"/>
                                        </p:tgtEl>
                                        <p:attrNameLst>
                                          <p:attrName>style.visibility</p:attrName>
                                        </p:attrNameLst>
                                      </p:cBhvr>
                                      <p:to>
                                        <p:strVal val="visible"/>
                                      </p:to>
                                    </p:set>
                                    <p:animEffect transition="in" filter="fade">
                                      <p:cBhvr>
                                        <p:cTn id="83" dur="2000"/>
                                        <p:tgtEl>
                                          <p:spTgt spid="39"/>
                                        </p:tgtEl>
                                      </p:cBhvr>
                                    </p:animEffect>
                                  </p:childTnLst>
                                </p:cTn>
                              </p:par>
                              <p:par>
                                <p:cTn id="84" presetID="10" presetClass="entr" presetSubtype="0" fill="hold" grpId="0" nodeType="withEffect">
                                  <p:stCondLst>
                                    <p:cond delay="500"/>
                                  </p:stCondLst>
                                  <p:iterate type="wd">
                                    <p:tmPct val="10000"/>
                                  </p:iterate>
                                  <p:childTnLst>
                                    <p:set>
                                      <p:cBhvr>
                                        <p:cTn id="85" dur="1" fill="hold">
                                          <p:stCondLst>
                                            <p:cond delay="0"/>
                                          </p:stCondLst>
                                        </p:cTn>
                                        <p:tgtEl>
                                          <p:spTgt spid="43"/>
                                        </p:tgtEl>
                                        <p:attrNameLst>
                                          <p:attrName>style.visibility</p:attrName>
                                        </p:attrNameLst>
                                      </p:cBhvr>
                                      <p:to>
                                        <p:strVal val="visible"/>
                                      </p:to>
                                    </p:set>
                                    <p:animEffect transition="in" filter="fade">
                                      <p:cBhvr>
                                        <p:cTn id="86" dur="500"/>
                                        <p:tgtEl>
                                          <p:spTgt spid="43"/>
                                        </p:tgtEl>
                                      </p:cBhvr>
                                    </p:animEffect>
                                  </p:childTnLst>
                                </p:cTn>
                              </p:par>
                            </p:childTnLst>
                          </p:cTn>
                        </p:par>
                        <p:par>
                          <p:cTn id="87" fill="hold">
                            <p:stCondLst>
                              <p:cond delay="27500"/>
                            </p:stCondLst>
                            <p:childTnLst>
                              <p:par>
                                <p:cTn id="88" presetID="22" presetClass="entr" presetSubtype="1" fill="hold" nodeType="afterEffect">
                                  <p:stCondLst>
                                    <p:cond delay="500"/>
                                  </p:stCondLst>
                                  <p:childTnLst>
                                    <p:set>
                                      <p:cBhvr>
                                        <p:cTn id="89" dur="1" fill="hold">
                                          <p:stCondLst>
                                            <p:cond delay="0"/>
                                          </p:stCondLst>
                                        </p:cTn>
                                        <p:tgtEl>
                                          <p:spTgt spid="30"/>
                                        </p:tgtEl>
                                        <p:attrNameLst>
                                          <p:attrName>style.visibility</p:attrName>
                                        </p:attrNameLst>
                                      </p:cBhvr>
                                      <p:to>
                                        <p:strVal val="visible"/>
                                      </p:to>
                                    </p:set>
                                    <p:animEffect transition="in" filter="wipe(up)">
                                      <p:cBhvr>
                                        <p:cTn id="90" dur="500"/>
                                        <p:tgtEl>
                                          <p:spTgt spid="30"/>
                                        </p:tgtEl>
                                      </p:cBhvr>
                                    </p:animEffect>
                                  </p:childTnLst>
                                </p:cTn>
                              </p:par>
                            </p:childTnLst>
                          </p:cTn>
                        </p:par>
                        <p:par>
                          <p:cTn id="91" fill="hold">
                            <p:stCondLst>
                              <p:cond delay="28500"/>
                            </p:stCondLst>
                            <p:childTnLst>
                              <p:par>
                                <p:cTn id="92" presetID="10" presetClass="entr" presetSubtype="0" fill="hold" grpId="0" nodeType="afterEffect">
                                  <p:stCondLst>
                                    <p:cond delay="500"/>
                                  </p:stCondLst>
                                  <p:childTnLst>
                                    <p:set>
                                      <p:cBhvr>
                                        <p:cTn id="93" dur="1" fill="hold">
                                          <p:stCondLst>
                                            <p:cond delay="0"/>
                                          </p:stCondLst>
                                        </p:cTn>
                                        <p:tgtEl>
                                          <p:spTgt spid="22"/>
                                        </p:tgtEl>
                                        <p:attrNameLst>
                                          <p:attrName>style.visibility</p:attrName>
                                        </p:attrNameLst>
                                      </p:cBhvr>
                                      <p:to>
                                        <p:strVal val="visible"/>
                                      </p:to>
                                    </p:set>
                                    <p:animEffect transition="in" filter="fade">
                                      <p:cBhvr>
                                        <p:cTn id="94" dur="2000"/>
                                        <p:tgtEl>
                                          <p:spTgt spid="22"/>
                                        </p:tgtEl>
                                      </p:cBhvr>
                                    </p:animEffect>
                                  </p:childTnLst>
                                </p:cTn>
                              </p:par>
                              <p:par>
                                <p:cTn id="95" presetID="10" presetClass="entr" presetSubtype="0" fill="hold" grpId="0" nodeType="withEffect">
                                  <p:stCondLst>
                                    <p:cond delay="500"/>
                                  </p:stCondLst>
                                  <p:childTnLst>
                                    <p:set>
                                      <p:cBhvr>
                                        <p:cTn id="96" dur="1" fill="hold">
                                          <p:stCondLst>
                                            <p:cond delay="0"/>
                                          </p:stCondLst>
                                        </p:cTn>
                                        <p:tgtEl>
                                          <p:spTgt spid="17"/>
                                        </p:tgtEl>
                                        <p:attrNameLst>
                                          <p:attrName>style.visibility</p:attrName>
                                        </p:attrNameLst>
                                      </p:cBhvr>
                                      <p:to>
                                        <p:strVal val="visible"/>
                                      </p:to>
                                    </p:set>
                                    <p:animEffect transition="in" filter="fade">
                                      <p:cBhvr>
                                        <p:cTn id="97" dur="500"/>
                                        <p:tgtEl>
                                          <p:spTgt spid="17"/>
                                        </p:tgtEl>
                                      </p:cBhvr>
                                    </p:animEffect>
                                  </p:childTnLst>
                                </p:cTn>
                              </p:par>
                            </p:childTnLst>
                          </p:cTn>
                        </p:par>
                        <p:par>
                          <p:cTn id="98" fill="hold">
                            <p:stCondLst>
                              <p:cond delay="31000"/>
                            </p:stCondLst>
                            <p:childTnLst>
                              <p:par>
                                <p:cTn id="99" presetID="10" presetClass="entr" presetSubtype="0" fill="hold" grpId="0" nodeType="afterEffect">
                                  <p:stCondLst>
                                    <p:cond delay="500"/>
                                  </p:stCondLst>
                                  <p:childTnLst>
                                    <p:set>
                                      <p:cBhvr>
                                        <p:cTn id="100" dur="1" fill="hold">
                                          <p:stCondLst>
                                            <p:cond delay="0"/>
                                          </p:stCondLst>
                                        </p:cTn>
                                        <p:tgtEl>
                                          <p:spTgt spid="40"/>
                                        </p:tgtEl>
                                        <p:attrNameLst>
                                          <p:attrName>style.visibility</p:attrName>
                                        </p:attrNameLst>
                                      </p:cBhvr>
                                      <p:to>
                                        <p:strVal val="visible"/>
                                      </p:to>
                                    </p:set>
                                    <p:animEffect transition="in" filter="fade">
                                      <p:cBhvr>
                                        <p:cTn id="101" dur="2000"/>
                                        <p:tgtEl>
                                          <p:spTgt spid="40"/>
                                        </p:tgtEl>
                                      </p:cBhvr>
                                    </p:animEffect>
                                  </p:childTnLst>
                                </p:cTn>
                              </p:par>
                              <p:par>
                                <p:cTn id="102" presetID="10" presetClass="entr" presetSubtype="0" fill="hold" grpId="0" nodeType="withEffect">
                                  <p:stCondLst>
                                    <p:cond delay="500"/>
                                  </p:stCondLst>
                                  <p:iterate type="wd">
                                    <p:tmPct val="10000"/>
                                  </p:iterate>
                                  <p:childTnLst>
                                    <p:set>
                                      <p:cBhvr>
                                        <p:cTn id="103" dur="1" fill="hold">
                                          <p:stCondLst>
                                            <p:cond delay="0"/>
                                          </p:stCondLst>
                                        </p:cTn>
                                        <p:tgtEl>
                                          <p:spTgt spid="44"/>
                                        </p:tgtEl>
                                        <p:attrNameLst>
                                          <p:attrName>style.visibility</p:attrName>
                                        </p:attrNameLst>
                                      </p:cBhvr>
                                      <p:to>
                                        <p:strVal val="visible"/>
                                      </p:to>
                                    </p:set>
                                    <p:animEffect transition="in" filter="fade">
                                      <p:cBhvr>
                                        <p:cTn id="104" dur="2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animBg="1"/>
      <p:bldP spid="6" grpId="0"/>
      <p:bldP spid="7" grpId="0"/>
      <p:bldP spid="20" grpId="0" animBg="1"/>
      <p:bldP spid="21" grpId="0" animBg="1"/>
      <p:bldP spid="22" grpId="0" animBg="1"/>
      <p:bldP spid="23" grpId="0" animBg="1"/>
      <p:bldP spid="14" grpId="0"/>
      <p:bldP spid="15" grpId="0"/>
      <p:bldP spid="16" grpId="0"/>
      <p:bldP spid="17" grpId="0"/>
      <p:bldP spid="32" grpId="0" animBg="1"/>
      <p:bldP spid="37" grpId="0"/>
      <p:bldP spid="38" grpId="0" animBg="1"/>
      <p:bldP spid="39" grpId="0" animBg="1"/>
      <p:bldP spid="40" grpId="0" animBg="1"/>
      <p:bldP spid="42" grpId="0"/>
      <p:bldP spid="43" grpId="0"/>
      <p:bldP spid="4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4015308782"/>
              </p:ext>
            </p:extLst>
          </p:nvPr>
        </p:nvGraphicFramePr>
        <p:xfrm>
          <a:off x="831056" y="232998"/>
          <a:ext cx="10529888" cy="6172493"/>
        </p:xfrm>
        <a:graphic>
          <a:graphicData uri="http://schemas.openxmlformats.org/drawingml/2006/table">
            <a:tbl>
              <a:tblPr firstRow="1" bandRow="1">
                <a:tableStyleId>{5C22544A-7EE6-4342-B048-85BDC9FD1C3A}</a:tableStyleId>
              </a:tblPr>
              <a:tblGrid>
                <a:gridCol w="2632472">
                  <a:extLst>
                    <a:ext uri="{9D8B030D-6E8A-4147-A177-3AD203B41FA5}">
                      <a16:colId xmlns:a16="http://schemas.microsoft.com/office/drawing/2014/main" val="20000"/>
                    </a:ext>
                  </a:extLst>
                </a:gridCol>
                <a:gridCol w="2632472">
                  <a:extLst>
                    <a:ext uri="{9D8B030D-6E8A-4147-A177-3AD203B41FA5}">
                      <a16:colId xmlns:a16="http://schemas.microsoft.com/office/drawing/2014/main" val="20001"/>
                    </a:ext>
                  </a:extLst>
                </a:gridCol>
                <a:gridCol w="2632472">
                  <a:extLst>
                    <a:ext uri="{9D8B030D-6E8A-4147-A177-3AD203B41FA5}">
                      <a16:colId xmlns:a16="http://schemas.microsoft.com/office/drawing/2014/main" val="20002"/>
                    </a:ext>
                  </a:extLst>
                </a:gridCol>
                <a:gridCol w="2632472">
                  <a:extLst>
                    <a:ext uri="{9D8B030D-6E8A-4147-A177-3AD203B41FA5}">
                      <a16:colId xmlns:a16="http://schemas.microsoft.com/office/drawing/2014/main" val="20003"/>
                    </a:ext>
                  </a:extLst>
                </a:gridCol>
              </a:tblGrid>
              <a:tr h="607732">
                <a:tc gridSpan="4">
                  <a:txBody>
                    <a:bodyPr/>
                    <a:lstStyle/>
                    <a:p>
                      <a:pPr algn="ctr"/>
                      <a:r>
                        <a:rPr lang="pl-PL" sz="3600" dirty="0">
                          <a:solidFill>
                            <a:schemeClr val="bg1"/>
                          </a:solidFill>
                        </a:rPr>
                        <a:t>IMIESŁOWY</a:t>
                      </a:r>
                    </a:p>
                  </a:txBody>
                  <a:tcPr/>
                </a:tc>
                <a:tc hMerge="1">
                  <a:txBody>
                    <a:bodyPr/>
                    <a:lstStyle/>
                    <a:p>
                      <a:endParaRPr lang="pl-PL" dirty="0"/>
                    </a:p>
                  </a:txBody>
                  <a:tcPr/>
                </a:tc>
                <a:tc hMerge="1">
                  <a:txBody>
                    <a:bodyPr/>
                    <a:lstStyle/>
                    <a:p>
                      <a:endParaRPr lang="pl-PL" dirty="0"/>
                    </a:p>
                  </a:txBody>
                  <a:tcPr/>
                </a:tc>
                <a:tc hMerge="1">
                  <a:txBody>
                    <a:bodyPr/>
                    <a:lstStyle/>
                    <a:p>
                      <a:endParaRPr lang="pl-PL" dirty="0"/>
                    </a:p>
                  </a:txBody>
                  <a:tcPr/>
                </a:tc>
                <a:extLst>
                  <a:ext uri="{0D108BD9-81ED-4DB2-BD59-A6C34878D82A}">
                    <a16:rowId xmlns:a16="http://schemas.microsoft.com/office/drawing/2014/main" val="10000"/>
                  </a:ext>
                </a:extLst>
              </a:tr>
              <a:tr h="636671">
                <a:tc gridSpan="2">
                  <a:txBody>
                    <a:bodyPr/>
                    <a:lstStyle/>
                    <a:p>
                      <a:pPr algn="ctr"/>
                      <a:r>
                        <a:rPr lang="pl-PL" sz="2400" dirty="0">
                          <a:solidFill>
                            <a:schemeClr val="tx1"/>
                          </a:solidFill>
                        </a:rPr>
                        <a:t>PRZYMIOTNIKOWE</a:t>
                      </a:r>
                    </a:p>
                    <a:p>
                      <a:pPr algn="ctr"/>
                      <a:r>
                        <a:rPr lang="pl-PL" sz="1400" dirty="0">
                          <a:solidFill>
                            <a:schemeClr val="tx1"/>
                          </a:solidFill>
                        </a:rPr>
                        <a:t>(odmieniają się jak przymiotniki: przez liczby, rodzaje, przypadki)</a:t>
                      </a:r>
                    </a:p>
                  </a:txBody>
                  <a:tcPr/>
                </a:tc>
                <a:tc hMerge="1">
                  <a:txBody>
                    <a:bodyPr/>
                    <a:lstStyle/>
                    <a:p>
                      <a:endParaRPr lang="pl-PL" dirty="0"/>
                    </a:p>
                  </a:txBody>
                  <a:tcPr/>
                </a:tc>
                <a:tc gridSpan="2">
                  <a:txBody>
                    <a:bodyPr/>
                    <a:lstStyle/>
                    <a:p>
                      <a:pPr algn="ctr"/>
                      <a:r>
                        <a:rPr lang="pl-PL" sz="2400" dirty="0">
                          <a:solidFill>
                            <a:schemeClr val="tx1"/>
                          </a:solidFill>
                        </a:rPr>
                        <a:t>PRZYSŁÓWKOWE</a:t>
                      </a:r>
                    </a:p>
                    <a:p>
                      <a:pPr algn="ctr"/>
                      <a:r>
                        <a:rPr lang="pl-PL" sz="1400" dirty="0">
                          <a:solidFill>
                            <a:schemeClr val="tx1"/>
                          </a:solidFill>
                        </a:rPr>
                        <a:t>(są nieodmienne, jak przysłówki)</a:t>
                      </a:r>
                    </a:p>
                  </a:txBody>
                  <a:tcPr/>
                </a:tc>
                <a:tc hMerge="1">
                  <a:txBody>
                    <a:bodyPr/>
                    <a:lstStyle/>
                    <a:p>
                      <a:endParaRPr lang="pl-PL" dirty="0"/>
                    </a:p>
                  </a:txBody>
                  <a:tcPr/>
                </a:tc>
                <a:extLst>
                  <a:ext uri="{0D108BD9-81ED-4DB2-BD59-A6C34878D82A}">
                    <a16:rowId xmlns:a16="http://schemas.microsoft.com/office/drawing/2014/main" val="10001"/>
                  </a:ext>
                </a:extLst>
              </a:tr>
              <a:tr h="4861853">
                <a:tc>
                  <a:txBody>
                    <a:bodyPr/>
                    <a:lstStyle/>
                    <a:p>
                      <a:pPr algn="ctr"/>
                      <a:r>
                        <a:rPr lang="pl-PL" sz="2400" b="1" dirty="0">
                          <a:solidFill>
                            <a:srgbClr val="FF0000"/>
                          </a:solidFill>
                        </a:rPr>
                        <a:t>czynne</a:t>
                      </a:r>
                    </a:p>
                    <a:p>
                      <a:pPr algn="ctr"/>
                      <a:endParaRPr lang="pl-PL" sz="2400" b="1" dirty="0">
                        <a:solidFill>
                          <a:srgbClr val="FF0000"/>
                        </a:solidFill>
                      </a:endParaRPr>
                    </a:p>
                    <a:p>
                      <a:pPr algn="l"/>
                      <a:r>
                        <a:rPr lang="pl-PL" sz="2400" b="1" dirty="0">
                          <a:solidFill>
                            <a:schemeClr val="tx1"/>
                          </a:solidFill>
                        </a:rPr>
                        <a:t>-</a:t>
                      </a:r>
                      <a:r>
                        <a:rPr lang="pl-PL" sz="2400" b="1" dirty="0" err="1">
                          <a:solidFill>
                            <a:schemeClr val="tx1"/>
                          </a:solidFill>
                        </a:rPr>
                        <a:t>ący</a:t>
                      </a:r>
                      <a:r>
                        <a:rPr lang="pl-PL" sz="2400" b="1" dirty="0">
                          <a:solidFill>
                            <a:schemeClr val="tx1"/>
                          </a:solidFill>
                        </a:rPr>
                        <a:t>, -</a:t>
                      </a:r>
                      <a:r>
                        <a:rPr lang="pl-PL" sz="2400" b="1" dirty="0" err="1">
                          <a:solidFill>
                            <a:schemeClr val="tx1"/>
                          </a:solidFill>
                        </a:rPr>
                        <a:t>ąca</a:t>
                      </a:r>
                      <a:r>
                        <a:rPr lang="pl-PL" sz="2400" b="1" dirty="0">
                          <a:solidFill>
                            <a:schemeClr val="tx1"/>
                          </a:solidFill>
                        </a:rPr>
                        <a:t>, -</a:t>
                      </a:r>
                      <a:r>
                        <a:rPr lang="pl-PL" sz="2400" b="1" dirty="0" err="1">
                          <a:solidFill>
                            <a:schemeClr val="tx1"/>
                          </a:solidFill>
                        </a:rPr>
                        <a:t>ące</a:t>
                      </a:r>
                      <a:endParaRPr lang="pl-PL" sz="2400" b="1" dirty="0">
                        <a:solidFill>
                          <a:schemeClr val="tx1"/>
                        </a:solidFill>
                      </a:endParaRPr>
                    </a:p>
                    <a:p>
                      <a:pPr algn="l"/>
                      <a:r>
                        <a:rPr lang="pl-PL" sz="1800" b="0" dirty="0">
                          <a:solidFill>
                            <a:schemeClr val="tx1"/>
                          </a:solidFill>
                        </a:rPr>
                        <a:t>(mówi</a:t>
                      </a:r>
                      <a:r>
                        <a:rPr lang="pl-PL" sz="1800" b="1" dirty="0">
                          <a:solidFill>
                            <a:schemeClr val="tx1"/>
                          </a:solidFill>
                        </a:rPr>
                        <a:t>ący</a:t>
                      </a:r>
                      <a:r>
                        <a:rPr lang="pl-PL" sz="1800" b="0" dirty="0">
                          <a:solidFill>
                            <a:schemeClr val="tx1"/>
                          </a:solidFill>
                        </a:rPr>
                        <a:t>, mówi</a:t>
                      </a:r>
                      <a:r>
                        <a:rPr lang="pl-PL" sz="1800" b="1" dirty="0">
                          <a:solidFill>
                            <a:schemeClr val="tx1"/>
                          </a:solidFill>
                        </a:rPr>
                        <a:t>ąca</a:t>
                      </a:r>
                      <a:r>
                        <a:rPr lang="pl-PL" sz="1800" b="0" dirty="0">
                          <a:solidFill>
                            <a:schemeClr val="tx1"/>
                          </a:solidFill>
                        </a:rPr>
                        <a:t>, mówi</a:t>
                      </a:r>
                      <a:r>
                        <a:rPr lang="pl-PL" sz="1800" b="1" dirty="0">
                          <a:solidFill>
                            <a:schemeClr val="tx1"/>
                          </a:solidFill>
                        </a:rPr>
                        <a:t>ące</a:t>
                      </a:r>
                      <a:r>
                        <a:rPr lang="pl-PL" sz="1800" b="0" dirty="0">
                          <a:solidFill>
                            <a:schemeClr val="tx1"/>
                          </a:solidFill>
                        </a:rPr>
                        <a:t>)</a:t>
                      </a:r>
                    </a:p>
                    <a:p>
                      <a:pPr algn="l"/>
                      <a:endParaRPr lang="pl-PL" sz="1800" b="1" dirty="0">
                        <a:solidFill>
                          <a:schemeClr val="tx1"/>
                        </a:solidFill>
                      </a:endParaRPr>
                    </a:p>
                    <a:p>
                      <a:pPr algn="ctr"/>
                      <a:endParaRPr lang="pl-PL" sz="2000" b="0" dirty="0">
                        <a:solidFill>
                          <a:schemeClr val="tx1"/>
                        </a:solidFill>
                      </a:endParaRPr>
                    </a:p>
                    <a:p>
                      <a:pPr algn="ctr"/>
                      <a:endParaRPr lang="pl-PL" sz="2000" b="1" dirty="0">
                        <a:solidFill>
                          <a:srgbClr val="00B050"/>
                        </a:solidFill>
                      </a:endParaRPr>
                    </a:p>
                    <a:p>
                      <a:pPr algn="ctr"/>
                      <a:endParaRPr lang="pl-PL" sz="2000" b="1" dirty="0">
                        <a:solidFill>
                          <a:srgbClr val="00B050"/>
                        </a:solidFill>
                      </a:endParaRPr>
                    </a:p>
                    <a:p>
                      <a:pPr algn="ctr"/>
                      <a:endParaRPr lang="pl-PL" sz="2000" b="1" dirty="0">
                        <a:solidFill>
                          <a:srgbClr val="00B050"/>
                        </a:solidFill>
                      </a:endParaRPr>
                    </a:p>
                    <a:p>
                      <a:pPr algn="ctr"/>
                      <a:endParaRPr lang="pl-PL" sz="2000" b="1" dirty="0">
                        <a:solidFill>
                          <a:srgbClr val="00B050"/>
                        </a:solidFill>
                      </a:endParaRPr>
                    </a:p>
                    <a:p>
                      <a:pPr algn="ctr"/>
                      <a:r>
                        <a:rPr lang="pl-PL" sz="2000" b="0" dirty="0">
                          <a:solidFill>
                            <a:srgbClr val="00B050"/>
                          </a:solidFill>
                        </a:rPr>
                        <a:t>Tworzone są </a:t>
                      </a:r>
                    </a:p>
                    <a:p>
                      <a:pPr algn="ctr"/>
                      <a:r>
                        <a:rPr lang="pl-PL" sz="2000" b="0" dirty="0">
                          <a:solidFill>
                            <a:srgbClr val="00B050"/>
                          </a:solidFill>
                        </a:rPr>
                        <a:t>od czasowników </a:t>
                      </a:r>
                      <a:r>
                        <a:rPr lang="pl-PL" sz="2000" b="1" dirty="0">
                          <a:solidFill>
                            <a:srgbClr val="00B050"/>
                          </a:solidFill>
                        </a:rPr>
                        <a:t>niedokonanych.</a:t>
                      </a:r>
                    </a:p>
                  </a:txBody>
                  <a:tcPr/>
                </a:tc>
                <a:tc>
                  <a:txBody>
                    <a:bodyPr/>
                    <a:lstStyle/>
                    <a:p>
                      <a:pPr algn="ctr"/>
                      <a:r>
                        <a:rPr lang="pl-PL" sz="2400" b="1" dirty="0">
                          <a:solidFill>
                            <a:srgbClr val="FF0000"/>
                          </a:solidFill>
                        </a:rPr>
                        <a:t>bierne</a:t>
                      </a:r>
                    </a:p>
                    <a:p>
                      <a:pPr algn="ctr"/>
                      <a:endParaRPr lang="pl-PL" sz="2400" b="1" dirty="0">
                        <a:solidFill>
                          <a:srgbClr val="FF0000"/>
                        </a:solidFill>
                      </a:endParaRPr>
                    </a:p>
                    <a:p>
                      <a:pPr algn="l"/>
                      <a:r>
                        <a:rPr lang="pl-PL" sz="2400" b="1" dirty="0">
                          <a:solidFill>
                            <a:schemeClr val="tx1"/>
                          </a:solidFill>
                        </a:rPr>
                        <a:t>-ty, -ta, -te</a:t>
                      </a:r>
                    </a:p>
                    <a:p>
                      <a:pPr marL="0" marR="0" indent="0" algn="l" defTabSz="914400" rtl="0" eaLnBrk="1" fontAlgn="auto" latinLnBrk="0" hangingPunct="1">
                        <a:lnSpc>
                          <a:spcPct val="100000"/>
                        </a:lnSpc>
                        <a:spcBef>
                          <a:spcPts val="0"/>
                        </a:spcBef>
                        <a:spcAft>
                          <a:spcPts val="0"/>
                        </a:spcAft>
                        <a:buClrTx/>
                        <a:buSzTx/>
                        <a:buFontTx/>
                        <a:buNone/>
                        <a:tabLst/>
                        <a:defRPr/>
                      </a:pPr>
                      <a:r>
                        <a:rPr lang="pl-PL" sz="1800" b="0" dirty="0">
                          <a:solidFill>
                            <a:schemeClr val="tx1"/>
                          </a:solidFill>
                        </a:rPr>
                        <a:t>(my</a:t>
                      </a:r>
                      <a:r>
                        <a:rPr lang="pl-PL" sz="1800" b="1" dirty="0">
                          <a:solidFill>
                            <a:schemeClr val="tx1"/>
                          </a:solidFill>
                        </a:rPr>
                        <a:t>ty</a:t>
                      </a:r>
                      <a:r>
                        <a:rPr lang="pl-PL" sz="1800" b="0" dirty="0">
                          <a:solidFill>
                            <a:schemeClr val="tx1"/>
                          </a:solidFill>
                        </a:rPr>
                        <a:t>, my</a:t>
                      </a:r>
                      <a:r>
                        <a:rPr lang="pl-PL" sz="1800" b="1" dirty="0">
                          <a:solidFill>
                            <a:schemeClr val="tx1"/>
                          </a:solidFill>
                        </a:rPr>
                        <a:t>ta</a:t>
                      </a:r>
                      <a:r>
                        <a:rPr lang="pl-PL" sz="1800" b="0" dirty="0">
                          <a:solidFill>
                            <a:schemeClr val="tx1"/>
                          </a:solidFill>
                        </a:rPr>
                        <a:t>, my</a:t>
                      </a:r>
                      <a:r>
                        <a:rPr lang="pl-PL" sz="1800" b="1" dirty="0">
                          <a:solidFill>
                            <a:schemeClr val="tx1"/>
                          </a:solidFill>
                        </a:rPr>
                        <a:t>te</a:t>
                      </a:r>
                      <a:r>
                        <a:rPr lang="pl-PL" sz="1800" b="0" dirty="0">
                          <a:solidFill>
                            <a:schemeClr val="tx1"/>
                          </a:solidFill>
                        </a:rPr>
                        <a:t>)</a:t>
                      </a:r>
                    </a:p>
                    <a:p>
                      <a:pPr algn="l"/>
                      <a:r>
                        <a:rPr lang="pl-PL" sz="2400" b="1" dirty="0">
                          <a:solidFill>
                            <a:schemeClr val="tx1"/>
                          </a:solidFill>
                        </a:rPr>
                        <a:t>-</a:t>
                      </a:r>
                      <a:r>
                        <a:rPr lang="pl-PL" sz="2400" b="1" dirty="0" err="1">
                          <a:solidFill>
                            <a:schemeClr val="tx1"/>
                          </a:solidFill>
                        </a:rPr>
                        <a:t>ny</a:t>
                      </a:r>
                      <a:r>
                        <a:rPr lang="pl-PL" sz="2400" b="1" dirty="0">
                          <a:solidFill>
                            <a:schemeClr val="tx1"/>
                          </a:solidFill>
                        </a:rPr>
                        <a:t>, -na, -</a:t>
                      </a:r>
                      <a:r>
                        <a:rPr lang="pl-PL" sz="2400" b="1" dirty="0" err="1">
                          <a:solidFill>
                            <a:schemeClr val="tx1"/>
                          </a:solidFill>
                        </a:rPr>
                        <a:t>ne</a:t>
                      </a:r>
                      <a:endParaRPr lang="pl-PL" sz="24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dirty="0">
                          <a:solidFill>
                            <a:schemeClr val="tx1"/>
                          </a:solidFill>
                        </a:rPr>
                        <a:t>(widzia</a:t>
                      </a:r>
                      <a:r>
                        <a:rPr lang="pl-PL" sz="1800" b="1" dirty="0">
                          <a:solidFill>
                            <a:schemeClr val="tx1"/>
                          </a:solidFill>
                        </a:rPr>
                        <a:t>ny</a:t>
                      </a:r>
                      <a:r>
                        <a:rPr lang="pl-PL" sz="1800" b="0" dirty="0">
                          <a:solidFill>
                            <a:schemeClr val="tx1"/>
                          </a:solidFill>
                        </a:rPr>
                        <a:t>, widzia</a:t>
                      </a:r>
                      <a:r>
                        <a:rPr lang="pl-PL" sz="1800" b="1" dirty="0">
                          <a:solidFill>
                            <a:schemeClr val="tx1"/>
                          </a:solidFill>
                        </a:rPr>
                        <a:t>na</a:t>
                      </a:r>
                      <a:r>
                        <a:rPr lang="pl-PL" sz="1800" b="0" dirty="0">
                          <a:solidFill>
                            <a:schemeClr val="tx1"/>
                          </a:solidFill>
                        </a:rPr>
                        <a:t>, widzia</a:t>
                      </a:r>
                      <a:r>
                        <a:rPr lang="pl-PL" sz="1800" b="1" dirty="0">
                          <a:solidFill>
                            <a:schemeClr val="tx1"/>
                          </a:solidFill>
                        </a:rPr>
                        <a:t>ne)</a:t>
                      </a:r>
                    </a:p>
                    <a:p>
                      <a:pPr algn="l"/>
                      <a:r>
                        <a:rPr lang="pl-PL" sz="2400" b="1" dirty="0">
                          <a:solidFill>
                            <a:schemeClr val="tx1"/>
                          </a:solidFill>
                        </a:rPr>
                        <a:t>-</a:t>
                      </a:r>
                      <a:r>
                        <a:rPr lang="pl-PL" sz="2400" b="1" dirty="0" err="1">
                          <a:solidFill>
                            <a:schemeClr val="tx1"/>
                          </a:solidFill>
                        </a:rPr>
                        <a:t>ony</a:t>
                      </a:r>
                      <a:r>
                        <a:rPr lang="pl-PL" sz="2400" b="1" dirty="0">
                          <a:solidFill>
                            <a:schemeClr val="tx1"/>
                          </a:solidFill>
                        </a:rPr>
                        <a:t>, -ona, -one</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dirty="0">
                          <a:solidFill>
                            <a:schemeClr val="tx1"/>
                          </a:solidFill>
                        </a:rPr>
                        <a:t>(myl</a:t>
                      </a:r>
                      <a:r>
                        <a:rPr lang="pl-PL" sz="1800" b="1" dirty="0">
                          <a:solidFill>
                            <a:schemeClr val="tx1"/>
                          </a:solidFill>
                        </a:rPr>
                        <a:t>ony</a:t>
                      </a:r>
                      <a:r>
                        <a:rPr lang="pl-PL" sz="1800" b="0" dirty="0">
                          <a:solidFill>
                            <a:schemeClr val="tx1"/>
                          </a:solidFill>
                        </a:rPr>
                        <a:t>, myl</a:t>
                      </a:r>
                      <a:r>
                        <a:rPr lang="pl-PL" sz="1800" b="1" dirty="0">
                          <a:solidFill>
                            <a:schemeClr val="tx1"/>
                          </a:solidFill>
                        </a:rPr>
                        <a:t>ona</a:t>
                      </a:r>
                      <a:r>
                        <a:rPr lang="pl-PL" sz="1800" b="0" dirty="0">
                          <a:solidFill>
                            <a:schemeClr val="tx1"/>
                          </a:solidFill>
                        </a:rPr>
                        <a:t>, myl</a:t>
                      </a:r>
                      <a:r>
                        <a:rPr lang="pl-PL" sz="1800" b="1" dirty="0">
                          <a:solidFill>
                            <a:schemeClr val="tx1"/>
                          </a:solidFill>
                        </a:rPr>
                        <a:t>one</a:t>
                      </a:r>
                      <a:r>
                        <a:rPr lang="pl-PL" sz="1800" b="0" dirty="0">
                          <a:solidFill>
                            <a:schemeClr val="tx1"/>
                          </a:solidFill>
                        </a:rPr>
                        <a:t>)</a:t>
                      </a:r>
                    </a:p>
                    <a:p>
                      <a:pPr algn="l"/>
                      <a:endParaRPr lang="pl-PL" sz="1800" b="1" dirty="0">
                        <a:solidFill>
                          <a:schemeClr val="tx1"/>
                        </a:solidFill>
                      </a:endParaRPr>
                    </a:p>
                    <a:p>
                      <a:pPr algn="ctr"/>
                      <a:endParaRPr lang="pl-PL" sz="1000" b="0" dirty="0">
                        <a:solidFill>
                          <a:schemeClr val="tx1"/>
                        </a:solidFill>
                      </a:endParaRPr>
                    </a:p>
                    <a:p>
                      <a:pPr algn="ctr"/>
                      <a:endParaRPr lang="pl-PL" sz="1000" b="0" dirty="0">
                        <a:solidFill>
                          <a:schemeClr val="tx1"/>
                        </a:solidFill>
                      </a:endParaRPr>
                    </a:p>
                    <a:p>
                      <a:pPr algn="ctr"/>
                      <a:r>
                        <a:rPr lang="pl-PL" sz="2000" b="0" dirty="0">
                          <a:solidFill>
                            <a:srgbClr val="00B050"/>
                          </a:solidFill>
                        </a:rPr>
                        <a:t>Tworzone są </a:t>
                      </a:r>
                    </a:p>
                    <a:p>
                      <a:pPr algn="ctr"/>
                      <a:r>
                        <a:rPr lang="pl-PL" sz="2000" b="0" dirty="0">
                          <a:solidFill>
                            <a:srgbClr val="00B050"/>
                          </a:solidFill>
                        </a:rPr>
                        <a:t>od czasowników </a:t>
                      </a:r>
                      <a:r>
                        <a:rPr lang="pl-PL" sz="2000" b="1" dirty="0">
                          <a:solidFill>
                            <a:srgbClr val="00B050"/>
                          </a:solidFill>
                        </a:rPr>
                        <a:t>przechodnich.</a:t>
                      </a:r>
                      <a:endParaRPr lang="pl-PL" sz="2000" b="1" dirty="0">
                        <a:solidFill>
                          <a:srgbClr val="FF0000"/>
                        </a:solidFill>
                      </a:endParaRPr>
                    </a:p>
                  </a:txBody>
                  <a:tcPr/>
                </a:tc>
                <a:tc>
                  <a:txBody>
                    <a:bodyPr/>
                    <a:lstStyle/>
                    <a:p>
                      <a:pPr algn="ctr"/>
                      <a:r>
                        <a:rPr lang="pl-PL" sz="2400" b="1" dirty="0">
                          <a:solidFill>
                            <a:srgbClr val="FF0000"/>
                          </a:solidFill>
                        </a:rPr>
                        <a:t>współczesne</a:t>
                      </a:r>
                    </a:p>
                    <a:p>
                      <a:pPr algn="ctr"/>
                      <a:endParaRPr lang="pl-PL" sz="2400" b="1" dirty="0">
                        <a:solidFill>
                          <a:srgbClr val="FF0000"/>
                        </a:solidFill>
                      </a:endParaRPr>
                    </a:p>
                    <a:p>
                      <a:pPr algn="l"/>
                      <a:r>
                        <a:rPr lang="pl-PL" sz="2400" b="1" dirty="0">
                          <a:solidFill>
                            <a:schemeClr val="tx1"/>
                          </a:solidFill>
                        </a:rPr>
                        <a:t>-</a:t>
                      </a:r>
                      <a:r>
                        <a:rPr lang="pl-PL" sz="2400" b="1" dirty="0" err="1">
                          <a:solidFill>
                            <a:schemeClr val="tx1"/>
                          </a:solidFill>
                        </a:rPr>
                        <a:t>ąc</a:t>
                      </a:r>
                      <a:endParaRPr lang="pl-PL" sz="2400" b="1" dirty="0">
                        <a:solidFill>
                          <a:schemeClr val="tx1"/>
                        </a:solidFill>
                      </a:endParaRPr>
                    </a:p>
                    <a:p>
                      <a:pPr algn="l"/>
                      <a:r>
                        <a:rPr lang="pl-PL" sz="1800" b="0" dirty="0">
                          <a:solidFill>
                            <a:schemeClr val="tx1"/>
                          </a:solidFill>
                        </a:rPr>
                        <a:t>(id</a:t>
                      </a:r>
                      <a:r>
                        <a:rPr lang="pl-PL" sz="1800" b="1" dirty="0">
                          <a:solidFill>
                            <a:schemeClr val="tx1"/>
                          </a:solidFill>
                        </a:rPr>
                        <a:t>ąc</a:t>
                      </a:r>
                      <a:r>
                        <a:rPr lang="pl-PL" sz="1800" b="0" dirty="0">
                          <a:solidFill>
                            <a:schemeClr val="tx1"/>
                          </a:solidFill>
                        </a:rPr>
                        <a:t>, jad</a:t>
                      </a:r>
                      <a:r>
                        <a:rPr lang="pl-PL" sz="1800" b="1" dirty="0">
                          <a:solidFill>
                            <a:schemeClr val="tx1"/>
                          </a:solidFill>
                        </a:rPr>
                        <a:t>ąc</a:t>
                      </a:r>
                      <a:r>
                        <a:rPr lang="pl-PL" sz="1800" b="0" dirty="0">
                          <a:solidFill>
                            <a:schemeClr val="tx1"/>
                          </a:solidFill>
                        </a:rPr>
                        <a:t>, myj</a:t>
                      </a:r>
                      <a:r>
                        <a:rPr lang="pl-PL" sz="1800" b="1" dirty="0">
                          <a:solidFill>
                            <a:schemeClr val="tx1"/>
                          </a:solidFill>
                        </a:rPr>
                        <a:t>ąc</a:t>
                      </a:r>
                      <a:r>
                        <a:rPr lang="pl-PL" sz="1800" b="0" dirty="0">
                          <a:solidFill>
                            <a:schemeClr val="tx1"/>
                          </a:solidFill>
                        </a:rPr>
                        <a:t>)</a:t>
                      </a:r>
                    </a:p>
                    <a:p>
                      <a:pPr algn="l"/>
                      <a:endParaRPr lang="pl-PL" sz="1800" b="0" dirty="0">
                        <a:solidFill>
                          <a:schemeClr val="tx1"/>
                        </a:solidFill>
                      </a:endParaRPr>
                    </a:p>
                    <a:p>
                      <a:pPr algn="l"/>
                      <a:endParaRPr lang="pl-PL" sz="1800" b="0" dirty="0">
                        <a:solidFill>
                          <a:schemeClr val="tx1"/>
                        </a:solidFill>
                      </a:endParaRPr>
                    </a:p>
                    <a:p>
                      <a:pPr algn="l"/>
                      <a:endParaRPr lang="pl-PL" sz="1800" b="0" dirty="0">
                        <a:solidFill>
                          <a:schemeClr val="tx1"/>
                        </a:solidFill>
                      </a:endParaRPr>
                    </a:p>
                    <a:p>
                      <a:pPr algn="l"/>
                      <a:endParaRPr lang="pl-PL" sz="1800" b="0" dirty="0">
                        <a:solidFill>
                          <a:schemeClr val="tx1"/>
                        </a:solidFill>
                      </a:endParaRPr>
                    </a:p>
                    <a:p>
                      <a:pPr algn="l"/>
                      <a:endParaRPr lang="pl-PL" sz="1000" b="0" dirty="0">
                        <a:solidFill>
                          <a:schemeClr val="tx1"/>
                        </a:solidFill>
                      </a:endParaRPr>
                    </a:p>
                    <a:p>
                      <a:pPr algn="l"/>
                      <a:endParaRPr lang="pl-PL" sz="1800" b="0" dirty="0">
                        <a:solidFill>
                          <a:schemeClr val="tx1"/>
                        </a:solidFill>
                      </a:endParaRPr>
                    </a:p>
                    <a:p>
                      <a:pPr algn="l"/>
                      <a:endParaRPr lang="pl-PL" sz="1800" b="0" dirty="0">
                        <a:solidFill>
                          <a:schemeClr val="tx1"/>
                        </a:solidFill>
                      </a:endParaRPr>
                    </a:p>
                    <a:p>
                      <a:pPr algn="l"/>
                      <a:endParaRPr lang="pl-PL" sz="1800" b="0" dirty="0">
                        <a:solidFill>
                          <a:schemeClr val="tx1"/>
                        </a:solidFill>
                      </a:endParaRPr>
                    </a:p>
                    <a:p>
                      <a:pPr algn="ctr"/>
                      <a:r>
                        <a:rPr lang="pl-PL" sz="2000" b="0" dirty="0">
                          <a:solidFill>
                            <a:srgbClr val="00B050"/>
                          </a:solidFill>
                        </a:rPr>
                        <a:t>Tworzone są </a:t>
                      </a:r>
                    </a:p>
                    <a:p>
                      <a:pPr algn="ctr"/>
                      <a:r>
                        <a:rPr lang="pl-PL" sz="2000" b="0" dirty="0">
                          <a:solidFill>
                            <a:srgbClr val="00B050"/>
                          </a:solidFill>
                        </a:rPr>
                        <a:t>od czasowników </a:t>
                      </a:r>
                      <a:r>
                        <a:rPr lang="pl-PL" sz="2000" b="1" dirty="0">
                          <a:solidFill>
                            <a:srgbClr val="00B050"/>
                          </a:solidFill>
                        </a:rPr>
                        <a:t>niedokonanych.</a:t>
                      </a:r>
                    </a:p>
                    <a:p>
                      <a:pPr algn="l"/>
                      <a:endParaRPr lang="pl-PL" sz="1800" b="0" dirty="0">
                        <a:solidFill>
                          <a:schemeClr val="tx1"/>
                        </a:solidFill>
                      </a:endParaRPr>
                    </a:p>
                  </a:txBody>
                  <a:tcPr/>
                </a:tc>
                <a:tc>
                  <a:txBody>
                    <a:bodyPr/>
                    <a:lstStyle/>
                    <a:p>
                      <a:pPr algn="ctr"/>
                      <a:r>
                        <a:rPr lang="pl-PL" sz="2400" b="1" dirty="0">
                          <a:solidFill>
                            <a:srgbClr val="FF0000"/>
                          </a:solidFill>
                        </a:rPr>
                        <a:t>uprzednie</a:t>
                      </a:r>
                    </a:p>
                    <a:p>
                      <a:pPr algn="ctr"/>
                      <a:endParaRPr lang="pl-PL" sz="2400" b="1" dirty="0">
                        <a:solidFill>
                          <a:srgbClr val="FF0000"/>
                        </a:solidFill>
                      </a:endParaRPr>
                    </a:p>
                    <a:p>
                      <a:pPr algn="l"/>
                      <a:r>
                        <a:rPr lang="pl-PL" sz="2400" b="1" dirty="0">
                          <a:solidFill>
                            <a:schemeClr val="tx1"/>
                          </a:solidFill>
                        </a:rPr>
                        <a:t>-</a:t>
                      </a:r>
                      <a:r>
                        <a:rPr lang="pl-PL" sz="2400" b="1" dirty="0" err="1">
                          <a:solidFill>
                            <a:schemeClr val="tx1"/>
                          </a:solidFill>
                        </a:rPr>
                        <a:t>łszy</a:t>
                      </a:r>
                      <a:endParaRPr lang="pl-PL" sz="2400" b="1" dirty="0">
                        <a:solidFill>
                          <a:schemeClr val="tx1"/>
                        </a:solidFill>
                      </a:endParaRPr>
                    </a:p>
                    <a:p>
                      <a:pPr algn="l"/>
                      <a:r>
                        <a:rPr lang="pl-PL" sz="1800" b="0" dirty="0">
                          <a:solidFill>
                            <a:schemeClr val="tx1"/>
                          </a:solidFill>
                        </a:rPr>
                        <a:t>(wszed</a:t>
                      </a:r>
                      <a:r>
                        <a:rPr lang="pl-PL" sz="1800" b="1" dirty="0">
                          <a:solidFill>
                            <a:schemeClr val="tx1"/>
                          </a:solidFill>
                        </a:rPr>
                        <a:t>łszy</a:t>
                      </a:r>
                      <a:r>
                        <a:rPr lang="pl-PL" sz="1800" b="0" dirty="0">
                          <a:solidFill>
                            <a:schemeClr val="tx1"/>
                          </a:solidFill>
                        </a:rPr>
                        <a:t>, zjad</a:t>
                      </a:r>
                      <a:r>
                        <a:rPr lang="pl-PL" sz="1800" b="1" dirty="0">
                          <a:solidFill>
                            <a:schemeClr val="tx1"/>
                          </a:solidFill>
                        </a:rPr>
                        <a:t>łszy</a:t>
                      </a:r>
                      <a:r>
                        <a:rPr lang="pl-PL" sz="1800" b="0" dirty="0">
                          <a:solidFill>
                            <a:schemeClr val="tx1"/>
                          </a:solidFill>
                        </a:rPr>
                        <a:t>)</a:t>
                      </a:r>
                    </a:p>
                    <a:p>
                      <a:pPr algn="l"/>
                      <a:r>
                        <a:rPr lang="pl-PL" sz="2400" b="1" dirty="0">
                          <a:solidFill>
                            <a:schemeClr val="tx1"/>
                          </a:solidFill>
                        </a:rPr>
                        <a:t>-wszy</a:t>
                      </a:r>
                    </a:p>
                    <a:p>
                      <a:pPr algn="l"/>
                      <a:r>
                        <a:rPr lang="pl-PL" sz="1800" b="0" dirty="0">
                          <a:solidFill>
                            <a:schemeClr val="tx1"/>
                          </a:solidFill>
                        </a:rPr>
                        <a:t>(powiedzia</a:t>
                      </a:r>
                      <a:r>
                        <a:rPr lang="pl-PL" sz="1800" b="1" dirty="0">
                          <a:solidFill>
                            <a:schemeClr val="tx1"/>
                          </a:solidFill>
                        </a:rPr>
                        <a:t>wszy</a:t>
                      </a:r>
                      <a:r>
                        <a:rPr lang="pl-PL" sz="1800" b="0" dirty="0">
                          <a:solidFill>
                            <a:schemeClr val="tx1"/>
                          </a:solidFill>
                        </a:rPr>
                        <a:t>, zwiedzi</a:t>
                      </a:r>
                      <a:r>
                        <a:rPr lang="pl-PL" sz="1800" b="1" dirty="0">
                          <a:solidFill>
                            <a:schemeClr val="tx1"/>
                          </a:solidFill>
                        </a:rPr>
                        <a:t>wszy</a:t>
                      </a:r>
                      <a:r>
                        <a:rPr lang="pl-PL" sz="1800" b="0" dirty="0">
                          <a:solidFill>
                            <a:schemeClr val="tx1"/>
                          </a:solidFill>
                        </a:rPr>
                        <a:t>)</a:t>
                      </a:r>
                    </a:p>
                    <a:p>
                      <a:pPr algn="ctr"/>
                      <a:endParaRPr lang="pl-PL" sz="1000" b="1" dirty="0">
                        <a:solidFill>
                          <a:srgbClr val="FF0000"/>
                        </a:solidFill>
                      </a:endParaRPr>
                    </a:p>
                    <a:p>
                      <a:pPr algn="ctr"/>
                      <a:endParaRPr lang="pl-PL" sz="2400" b="1" dirty="0">
                        <a:solidFill>
                          <a:srgbClr val="FF0000"/>
                        </a:solidFill>
                      </a:endParaRPr>
                    </a:p>
                    <a:p>
                      <a:pPr algn="ctr"/>
                      <a:endParaRPr lang="pl-PL" sz="2000" b="1" dirty="0">
                        <a:solidFill>
                          <a:srgbClr val="00B050"/>
                        </a:solidFill>
                      </a:endParaRPr>
                    </a:p>
                    <a:p>
                      <a:pPr algn="ctr"/>
                      <a:endParaRPr lang="pl-PL" sz="1800" b="1" dirty="0">
                        <a:solidFill>
                          <a:srgbClr val="00B050"/>
                        </a:solidFill>
                      </a:endParaRPr>
                    </a:p>
                    <a:p>
                      <a:pPr algn="ctr"/>
                      <a:r>
                        <a:rPr lang="pl-PL" sz="2000" b="0" dirty="0">
                          <a:solidFill>
                            <a:srgbClr val="00B050"/>
                          </a:solidFill>
                        </a:rPr>
                        <a:t>Tworzone są </a:t>
                      </a:r>
                    </a:p>
                    <a:p>
                      <a:pPr algn="ctr"/>
                      <a:r>
                        <a:rPr lang="pl-PL" sz="2000" b="0" dirty="0">
                          <a:solidFill>
                            <a:srgbClr val="00B050"/>
                          </a:solidFill>
                        </a:rPr>
                        <a:t>od czasowników </a:t>
                      </a:r>
                      <a:r>
                        <a:rPr lang="pl-PL" sz="2000" b="1" dirty="0">
                          <a:solidFill>
                            <a:srgbClr val="00B050"/>
                          </a:solidFill>
                        </a:rPr>
                        <a:t>dokonanych.</a:t>
                      </a:r>
                      <a:endParaRPr lang="pl-PL" sz="2400" b="1" dirty="0">
                        <a:solidFill>
                          <a:srgbClr val="FF0000"/>
                        </a:solidFill>
                      </a:endParaRPr>
                    </a:p>
                    <a:p>
                      <a:pPr algn="ctr"/>
                      <a:endParaRPr lang="pl-PL" sz="2400" b="1" dirty="0">
                        <a:solidFill>
                          <a:srgbClr val="FF0000"/>
                        </a:solidFill>
                      </a:endParaRPr>
                    </a:p>
                  </a:txBody>
                  <a:tcPr/>
                </a:tc>
                <a:extLst>
                  <a:ext uri="{0D108BD9-81ED-4DB2-BD59-A6C34878D82A}">
                    <a16:rowId xmlns:a16="http://schemas.microsoft.com/office/drawing/2014/main" val="10002"/>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wój poziomy 1"/>
          <p:cNvSpPr/>
          <p:nvPr/>
        </p:nvSpPr>
        <p:spPr>
          <a:xfrm>
            <a:off x="1524000" y="1196594"/>
            <a:ext cx="9144000" cy="4668252"/>
          </a:xfrm>
          <a:prstGeom prst="horizontalScroll">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ole tekstowe 2"/>
          <p:cNvSpPr txBox="1"/>
          <p:nvPr/>
        </p:nvSpPr>
        <p:spPr>
          <a:xfrm>
            <a:off x="4766510" y="2208611"/>
            <a:ext cx="2658979" cy="584775"/>
          </a:xfrm>
          <a:prstGeom prst="rect">
            <a:avLst/>
          </a:prstGeom>
          <a:noFill/>
        </p:spPr>
        <p:txBody>
          <a:bodyPr wrap="square" rtlCol="0">
            <a:spAutoFit/>
          </a:bodyPr>
          <a:lstStyle/>
          <a:p>
            <a:r>
              <a:rPr lang="pl-PL" sz="3200" b="1" dirty="0"/>
              <a:t>ORTOGRAFIA:</a:t>
            </a:r>
          </a:p>
        </p:txBody>
      </p:sp>
      <p:sp>
        <p:nvSpPr>
          <p:cNvPr id="4" name="pole tekstowe 3"/>
          <p:cNvSpPr txBox="1"/>
          <p:nvPr/>
        </p:nvSpPr>
        <p:spPr>
          <a:xfrm>
            <a:off x="2571607" y="3198167"/>
            <a:ext cx="7664116" cy="461665"/>
          </a:xfrm>
          <a:prstGeom prst="rect">
            <a:avLst/>
          </a:prstGeom>
          <a:noFill/>
        </p:spPr>
        <p:txBody>
          <a:bodyPr wrap="square" rtlCol="0">
            <a:spAutoFit/>
          </a:bodyPr>
          <a:lstStyle/>
          <a:p>
            <a:r>
              <a:rPr lang="pl-PL" sz="2400" dirty="0"/>
              <a:t>Imiesłowy przymiotnikowe z „nie” piszemy łącznie.</a:t>
            </a:r>
          </a:p>
        </p:txBody>
      </p:sp>
      <p:sp>
        <p:nvSpPr>
          <p:cNvPr id="5" name="pole tekstowe 4"/>
          <p:cNvSpPr txBox="1"/>
          <p:nvPr/>
        </p:nvSpPr>
        <p:spPr>
          <a:xfrm>
            <a:off x="2571607" y="3959784"/>
            <a:ext cx="7664116" cy="461665"/>
          </a:xfrm>
          <a:prstGeom prst="rect">
            <a:avLst/>
          </a:prstGeom>
          <a:noFill/>
        </p:spPr>
        <p:txBody>
          <a:bodyPr wrap="square" rtlCol="0">
            <a:spAutoFit/>
          </a:bodyPr>
          <a:lstStyle/>
          <a:p>
            <a:r>
              <a:rPr lang="pl-PL" sz="2400" dirty="0"/>
              <a:t>Imiesłowy przysłówkowe z „nie” piszemy oddzielnie.</a:t>
            </a:r>
          </a:p>
        </p:txBody>
      </p:sp>
    </p:spTree>
    <p:extLst>
      <p:ext uri="{BB962C8B-B14F-4D97-AF65-F5344CB8AC3E}">
        <p14:creationId xmlns:p14="http://schemas.microsoft.com/office/powerpoint/2010/main" val="20440059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childTnLst>
                                </p:cTn>
                              </p:par>
                            </p:childTnLst>
                          </p:cTn>
                        </p:par>
                        <p:par>
                          <p:cTn id="12" fill="hold">
                            <p:stCondLst>
                              <p:cond delay="2500"/>
                            </p:stCondLst>
                            <p:childTnLst>
                              <p:par>
                                <p:cTn id="13" presetID="10" presetClass="entr" presetSubtype="0" fill="hold" grpId="0" nodeType="afterEffect">
                                  <p:stCondLst>
                                    <p:cond delay="500"/>
                                  </p:stCondLst>
                                  <p:iterate type="wd">
                                    <p:tmPct val="10000"/>
                                  </p:iterate>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childTnLst>
                                </p:cTn>
                              </p:par>
                            </p:childTnLst>
                          </p:cTn>
                        </p:par>
                        <p:par>
                          <p:cTn id="16" fill="hold">
                            <p:stCondLst>
                              <p:cond delay="6600"/>
                            </p:stCondLst>
                            <p:childTnLst>
                              <p:par>
                                <p:cTn id="17" presetID="10" presetClass="entr" presetSubtype="0" fill="hold" grpId="0" nodeType="afterEffect">
                                  <p:stCondLst>
                                    <p:cond delay="500"/>
                                  </p:stCondLst>
                                  <p:iterate type="wd">
                                    <p:tmPct val="10000"/>
                                  </p:iterate>
                                  <p:childTnLst>
                                    <p:set>
                                      <p:cBhvr>
                                        <p:cTn id="18" dur="1" fill="hold">
                                          <p:stCondLst>
                                            <p:cond delay="0"/>
                                          </p:stCondLst>
                                        </p:cTn>
                                        <p:tgtEl>
                                          <p:spTgt spid="5"/>
                                        </p:tgtEl>
                                        <p:attrNameLst>
                                          <p:attrName>style.visibility</p:attrName>
                                        </p:attrNameLst>
                                      </p:cBhvr>
                                      <p:to>
                                        <p:strVal val="visible"/>
                                      </p:to>
                                    </p:set>
                                    <p:animEffect transition="in" filter="fade">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agięty narożnik 1"/>
          <p:cNvSpPr/>
          <p:nvPr/>
        </p:nvSpPr>
        <p:spPr>
          <a:xfrm>
            <a:off x="1287379" y="926432"/>
            <a:ext cx="9529010" cy="4848726"/>
          </a:xfrm>
          <a:prstGeom prst="foldedCorner">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ole tekstowe 2"/>
          <p:cNvSpPr txBox="1"/>
          <p:nvPr/>
        </p:nvSpPr>
        <p:spPr>
          <a:xfrm>
            <a:off x="2003257" y="1343175"/>
            <a:ext cx="8007017" cy="4431983"/>
          </a:xfrm>
          <a:prstGeom prst="rect">
            <a:avLst/>
          </a:prstGeom>
          <a:noFill/>
        </p:spPr>
        <p:txBody>
          <a:bodyPr wrap="square" rtlCol="0">
            <a:spAutoFit/>
          </a:bodyPr>
          <a:lstStyle/>
          <a:p>
            <a:r>
              <a:rPr lang="pl-PL" sz="3200" dirty="0"/>
              <a:t>CIEKAWOSTKA:</a:t>
            </a:r>
          </a:p>
          <a:p>
            <a:endParaRPr lang="pl-PL" dirty="0"/>
          </a:p>
          <a:p>
            <a:r>
              <a:rPr lang="pl-PL" dirty="0"/>
              <a:t>Rada Języka Polskiego wydała 9 grudnia 1997 roku uchwałę, zgodnie z którą </a:t>
            </a:r>
          </a:p>
          <a:p>
            <a:r>
              <a:rPr lang="pl-PL" dirty="0"/>
              <a:t>od 1 stycznia 1998 roku imiesłowy przymiotnikowe z partykułą "nie" piszemy zawsze łącznie. </a:t>
            </a:r>
          </a:p>
          <a:p>
            <a:r>
              <a:rPr lang="pl-PL" dirty="0"/>
              <a:t>Działanie to miało na celu wyeliminowanie błędów ortograficznych popełnianych </a:t>
            </a:r>
          </a:p>
          <a:p>
            <a:r>
              <a:rPr lang="pl-PL" dirty="0"/>
              <a:t>przez większość społeczeństwa. Wzbudziło to jednak liczne obawy i krytykę. Zarzucano przede wszystkim, że język polski stanie się uboższy oraz że po zmianie przepisów zatraci się możliwość rozróżniania funkcji czasownikowej </a:t>
            </a:r>
          </a:p>
          <a:p>
            <a:r>
              <a:rPr lang="pl-PL" dirty="0"/>
              <a:t>od przymiotnikowej, np. "Rada Nieustająca" i "nie ustający deszcz". </a:t>
            </a:r>
          </a:p>
          <a:p>
            <a:r>
              <a:rPr lang="pl-PL" dirty="0"/>
              <a:t>Rada, rozumiejąc trudności przy unifikacji pisowni partykuły "nie" z imiesłowami przymiotnikowymi, postanowiła zezwolić na początku stosowania nowej zasady </a:t>
            </a:r>
          </a:p>
          <a:p>
            <a:r>
              <a:rPr lang="pl-PL" dirty="0"/>
              <a:t>na pisanie "nie" oddzielnie, jeśli usilnie chce się zaznaczyć czasownikową funkcję imiesłowu. </a:t>
            </a:r>
          </a:p>
          <a:p>
            <a:endParaRPr lang="pl-PL" dirty="0"/>
          </a:p>
        </p:txBody>
      </p:sp>
    </p:spTree>
    <p:extLst>
      <p:ext uri="{BB962C8B-B14F-4D97-AF65-F5344CB8AC3E}">
        <p14:creationId xmlns:p14="http://schemas.microsoft.com/office/powerpoint/2010/main" val="13602767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par>
                          <p:cTn id="8" fill="hold">
                            <p:stCondLst>
                              <p:cond delay="1500"/>
                            </p:stCondLst>
                            <p:childTnLst>
                              <p:par>
                                <p:cTn id="9" presetID="6" presetClass="entr" presetSubtype="16" fill="hold" grpId="0" nodeType="afterEffect">
                                  <p:stCondLst>
                                    <p:cond delay="500"/>
                                  </p:stCondLst>
                                  <p:childTnLst>
                                    <p:set>
                                      <p:cBhvr>
                                        <p:cTn id="10" dur="1" fill="hold">
                                          <p:stCondLst>
                                            <p:cond delay="0"/>
                                          </p:stCondLst>
                                        </p:cTn>
                                        <p:tgtEl>
                                          <p:spTgt spid="3"/>
                                        </p:tgtEl>
                                        <p:attrNameLst>
                                          <p:attrName>style.visibility</p:attrName>
                                        </p:attrNameLst>
                                      </p:cBhvr>
                                      <p:to>
                                        <p:strVal val="visible"/>
                                      </p:to>
                                    </p:set>
                                    <p:animEffect transition="in" filter="circle(in)">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agięty narożnik 1"/>
          <p:cNvSpPr/>
          <p:nvPr/>
        </p:nvSpPr>
        <p:spPr>
          <a:xfrm>
            <a:off x="1311442" y="998621"/>
            <a:ext cx="9529010" cy="4848726"/>
          </a:xfrm>
          <a:prstGeom prst="foldedCorner">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ole tekstowe 2"/>
          <p:cNvSpPr txBox="1"/>
          <p:nvPr/>
        </p:nvSpPr>
        <p:spPr>
          <a:xfrm>
            <a:off x="2027320" y="1415364"/>
            <a:ext cx="8007017" cy="3631763"/>
          </a:xfrm>
          <a:prstGeom prst="rect">
            <a:avLst/>
          </a:prstGeom>
          <a:noFill/>
        </p:spPr>
        <p:txBody>
          <a:bodyPr wrap="square" rtlCol="0">
            <a:spAutoFit/>
          </a:bodyPr>
          <a:lstStyle/>
          <a:p>
            <a:r>
              <a:rPr lang="pl-PL" sz="3200"/>
              <a:t>CIEKAWOSTKA cd.:</a:t>
            </a:r>
            <a:endParaRPr lang="pl-PL" sz="3200" dirty="0"/>
          </a:p>
          <a:p>
            <a:endParaRPr lang="pl-PL" dirty="0"/>
          </a:p>
          <a:p>
            <a:r>
              <a:rPr lang="pl-PL" dirty="0"/>
              <a:t>Wyżej wymieniona uchwała z 9 grudnia 1997 roku brzmi następująco: </a:t>
            </a:r>
          </a:p>
          <a:p>
            <a:r>
              <a:rPr lang="pl-PL" dirty="0"/>
              <a:t>"Nie wykluczając zasadniczych zmian w przyszłości w polskiej ortografii, Rada Języka Polskiego podejmuje decyzję pozytywną co do łącznej pisowni nie z imiesłowami odmiennymi z dopuszczalnością świadomej pisowni rozdzielnej". Wynika z niej jasno, że można bez przeszkód stosować się także do starych zasad ortograficznych, jeśli tylko czyni się to poprawnie i konsekwentnie. Członek Rady Języka Polskiego, prof. dr hab. Jerzy Podracki, dodaje, że "nie jest łatwo i prosto (nawet dla specjalisty) odróżnić w </a:t>
            </a:r>
            <a:r>
              <a:rPr lang="pl-PL" dirty="0" err="1"/>
              <a:t>użyciach</a:t>
            </a:r>
            <a:r>
              <a:rPr lang="pl-PL" dirty="0"/>
              <a:t> imiesłowów przymiotnikowych znaczenie przymiotnikowe od czasownikowego, dlatego wprowadzono nową (uproszczoną) regułę ortograficzną".</a:t>
            </a:r>
          </a:p>
          <a:p>
            <a:endParaRPr lang="pl-PL" dirty="0"/>
          </a:p>
        </p:txBody>
      </p:sp>
    </p:spTree>
    <p:extLst>
      <p:ext uri="{BB962C8B-B14F-4D97-AF65-F5344CB8AC3E}">
        <p14:creationId xmlns:p14="http://schemas.microsoft.com/office/powerpoint/2010/main" val="25738188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par>
                          <p:cTn id="8" fill="hold">
                            <p:stCondLst>
                              <p:cond delay="1500"/>
                            </p:stCondLst>
                            <p:childTnLst>
                              <p:par>
                                <p:cTn id="9" presetID="6" presetClass="entr" presetSubtype="16" fill="hold" grpId="0" nodeType="afterEffect">
                                  <p:stCondLst>
                                    <p:cond delay="500"/>
                                  </p:stCondLst>
                                  <p:childTnLst>
                                    <p:set>
                                      <p:cBhvr>
                                        <p:cTn id="10" dur="1" fill="hold">
                                          <p:stCondLst>
                                            <p:cond delay="0"/>
                                          </p:stCondLst>
                                        </p:cTn>
                                        <p:tgtEl>
                                          <p:spTgt spid="3"/>
                                        </p:tgtEl>
                                        <p:attrNameLst>
                                          <p:attrName>style.visibility</p:attrName>
                                        </p:attrNameLst>
                                      </p:cBhvr>
                                      <p:to>
                                        <p:strVal val="visible"/>
                                      </p:to>
                                    </p:set>
                                    <p:animEffect transition="in" filter="circle(in)">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gięty narożnik 1">
            <a:extLst>
              <a:ext uri="{FF2B5EF4-FFF2-40B4-BE49-F238E27FC236}">
                <a16:creationId xmlns:a16="http://schemas.microsoft.com/office/drawing/2014/main" id="{58F66267-A371-449B-9444-6A88D4EBAC7A}"/>
              </a:ext>
            </a:extLst>
          </p:cNvPr>
          <p:cNvSpPr/>
          <p:nvPr/>
        </p:nvSpPr>
        <p:spPr>
          <a:xfrm>
            <a:off x="800100" y="729762"/>
            <a:ext cx="10867292" cy="5451230"/>
          </a:xfrm>
          <a:prstGeom prst="foldedCorner">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ole tekstowe 2">
            <a:extLst>
              <a:ext uri="{FF2B5EF4-FFF2-40B4-BE49-F238E27FC236}">
                <a16:creationId xmlns:a16="http://schemas.microsoft.com/office/drawing/2014/main" id="{BC192C5A-D697-45F5-A266-53CB0B905788}"/>
              </a:ext>
            </a:extLst>
          </p:cNvPr>
          <p:cNvSpPr txBox="1"/>
          <p:nvPr/>
        </p:nvSpPr>
        <p:spPr>
          <a:xfrm>
            <a:off x="1551842" y="1894038"/>
            <a:ext cx="9363808" cy="2800767"/>
          </a:xfrm>
          <a:prstGeom prst="rect">
            <a:avLst/>
          </a:prstGeom>
          <a:noFill/>
        </p:spPr>
        <p:txBody>
          <a:bodyPr wrap="square" rtlCol="0">
            <a:spAutoFit/>
          </a:bodyPr>
          <a:lstStyle/>
          <a:p>
            <a:r>
              <a:rPr lang="pl-PL" sz="3200" dirty="0"/>
              <a:t>ĆWICZENIE:</a:t>
            </a:r>
          </a:p>
          <a:p>
            <a:endParaRPr lang="pl-PL" dirty="0"/>
          </a:p>
          <a:p>
            <a:r>
              <a:rPr lang="pl-PL" dirty="0">
                <a:latin typeface="Monotype Corsiva" panose="03010101010201010101" pitchFamily="66" charset="0"/>
              </a:rPr>
              <a:t>Rozpoznaj w tekście imiesłowy (8). Podkreśl je i dokładnie nazwij.</a:t>
            </a:r>
          </a:p>
          <a:p>
            <a:r>
              <a:rPr lang="pl-PL" dirty="0"/>
              <a:t> </a:t>
            </a:r>
          </a:p>
          <a:p>
            <a:r>
              <a:rPr lang="pl-PL" dirty="0"/>
              <a:t>Idący szybko przechodnie, widząc przejeżdżające krętą drogą samochody, zatrzymują się. Zapominają nawet o czytanych gazetach. Także zobaczywszy migające gorącą czerwienią światło stają natychmiast. Dopiero zielony kolor pozwala im ruszyć dalej. Nie ignorują nawet stojącego na uboczu policjanta, lecz stosują się do dawanych przez niego sygnałów.</a:t>
            </a:r>
          </a:p>
          <a:p>
            <a:endParaRPr lang="pl-PL" dirty="0"/>
          </a:p>
        </p:txBody>
      </p:sp>
    </p:spTree>
    <p:extLst>
      <p:ext uri="{BB962C8B-B14F-4D97-AF65-F5344CB8AC3E}">
        <p14:creationId xmlns:p14="http://schemas.microsoft.com/office/powerpoint/2010/main" val="41806696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par>
                          <p:cTn id="8" fill="hold">
                            <p:stCondLst>
                              <p:cond delay="1500"/>
                            </p:stCondLst>
                            <p:childTnLst>
                              <p:par>
                                <p:cTn id="9" presetID="6" presetClass="entr" presetSubtype="16" fill="hold" grpId="0" nodeType="afterEffect">
                                  <p:stCondLst>
                                    <p:cond delay="500"/>
                                  </p:stCondLst>
                                  <p:childTnLst>
                                    <p:set>
                                      <p:cBhvr>
                                        <p:cTn id="10" dur="1" fill="hold">
                                          <p:stCondLst>
                                            <p:cond delay="0"/>
                                          </p:stCondLst>
                                        </p:cTn>
                                        <p:tgtEl>
                                          <p:spTgt spid="3"/>
                                        </p:tgtEl>
                                        <p:attrNameLst>
                                          <p:attrName>style.visibility</p:attrName>
                                        </p:attrNameLst>
                                      </p:cBhvr>
                                      <p:to>
                                        <p:strVal val="visible"/>
                                      </p:to>
                                    </p:set>
                                    <p:animEffect transition="in" filter="circle(in)">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471</Words>
  <Application>Microsoft Office PowerPoint</Application>
  <PresentationFormat>Panoramiczny</PresentationFormat>
  <Paragraphs>97</Paragraphs>
  <Slides>7</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7</vt:i4>
      </vt:variant>
    </vt:vector>
  </HeadingPairs>
  <TitlesOfParts>
    <vt:vector size="12" baseType="lpstr">
      <vt:lpstr>Arial</vt:lpstr>
      <vt:lpstr>Calibri</vt:lpstr>
      <vt:lpstr>Calibri Light</vt:lpstr>
      <vt:lpstr>Monotype Corsiva</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uczen</dc:creator>
  <cp:lastModifiedBy>Katarzyna Buchman</cp:lastModifiedBy>
  <cp:revision>36</cp:revision>
  <dcterms:created xsi:type="dcterms:W3CDTF">2018-10-23T08:28:34Z</dcterms:created>
  <dcterms:modified xsi:type="dcterms:W3CDTF">2018-10-23T18:21:25Z</dcterms:modified>
</cp:coreProperties>
</file>