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  <p:sldMasterId id="2147483695" r:id="rId5"/>
  </p:sldMasterIdLst>
  <p:notesMasterIdLst>
    <p:notesMasterId r:id="rId19"/>
  </p:notesMasterIdLst>
  <p:sldIdLst>
    <p:sldId id="393" r:id="rId6"/>
    <p:sldId id="509" r:id="rId7"/>
    <p:sldId id="510" r:id="rId8"/>
    <p:sldId id="520" r:id="rId9"/>
    <p:sldId id="521" r:id="rId10"/>
    <p:sldId id="522" r:id="rId11"/>
    <p:sldId id="512" r:id="rId12"/>
    <p:sldId id="513" r:id="rId13"/>
    <p:sldId id="514" r:id="rId14"/>
    <p:sldId id="515" r:id="rId15"/>
    <p:sldId id="516" r:id="rId16"/>
    <p:sldId id="517" r:id="rId17"/>
    <p:sldId id="52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Wilmowski" initials="MW" lastIdx="3" clrIdx="0">
    <p:extLst>
      <p:ext uri="{19B8F6BF-5375-455C-9EA6-DF929625EA0E}">
        <p15:presenceInfo xmlns:p15="http://schemas.microsoft.com/office/powerpoint/2012/main" userId="Marek Wilm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100" d="100"/>
          <a:sy n="100" d="100"/>
        </p:scale>
        <p:origin x="-1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8F91-F5DB-4E0C-86B7-756ED194293F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F173-4470-492B-B1A8-E3D1570353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55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FBD61-F01D-4577-A10B-E8DFCBB41202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945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577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76295C9F-FE00-47D3-AE62-7B217DE6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EA94035-6A7E-44EC-B9B7-F1C3264AEA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41351" y="3025775"/>
            <a:ext cx="146896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92E42A9-A035-4283-86B6-44BFA2F535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43" y="3219451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0AB90D9-EE70-432B-AE28-6E552616CE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35" y="-2231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2C14039-56D7-454F-9DA6-DA5505972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48777"/>
            <a:ext cx="18473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br>
              <a:rPr lang="pl-PL" altLang="pl-PL" sz="900"/>
            </a:br>
            <a:endParaRPr lang="pl-PL" altLang="pl-PL" sz="2400"/>
          </a:p>
          <a:p>
            <a:pPr>
              <a:defRPr/>
            </a:pPr>
            <a:endParaRPr lang="pl-PL" altLang="pl-PL" sz="24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3504535-D5D6-499F-BE87-513A7E6B26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34662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altLang="pl-PL" sz="2400"/>
          </a:p>
          <a:p>
            <a:pPr>
              <a:defRPr/>
            </a:pPr>
            <a:endParaRPr lang="pl-PL" altLang="pl-PL" sz="24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09923897-38F5-4277-AD95-11FB365BEA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6884"/>
            <a:ext cx="5360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pl-PL" altLang="pl-PL" sz="2400" dirty="0"/>
          </a:p>
          <a:p>
            <a:pPr>
              <a:defRPr/>
            </a:pPr>
            <a:r>
              <a:rPr lang="pl-PL" altLang="pl-PL" sz="1000" dirty="0">
                <a:ea typeface="Times New Roman" pitchFamily="18" charset="0"/>
              </a:rPr>
              <a:t>	</a:t>
            </a:r>
            <a:endParaRPr lang="pl-PL" altLang="pl-PL" sz="900" dirty="0"/>
          </a:p>
          <a:p>
            <a:pPr>
              <a:defRPr/>
            </a:pPr>
            <a:endParaRPr lang="pl-PL" altLang="pl-PL" sz="2400" dirty="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A720DC89-004A-463D-97D5-515659681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8319" y="2436169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1055728434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5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93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37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49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23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37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2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2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26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81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14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3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7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96"/>
            <a:ext cx="9034379" cy="1042222"/>
          </a:xfrm>
          <a:prstGeom prst="rect">
            <a:avLst/>
          </a:prstGeom>
        </p:spPr>
      </p:pic>
      <p:pic>
        <p:nvPicPr>
          <p:cNvPr id="9" name="Obraz 8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id="{C62E8AC0-0865-5252-E668-56E85AF522C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71429" y="5605508"/>
            <a:ext cx="1621541" cy="8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663-958E-40FD-8474-BA4900C26AB1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4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0" y="142505"/>
            <a:ext cx="12192000" cy="3100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 Black"/>
              </a:rPr>
              <a:t>Terminy postępowania rekrutacyjnego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  <a:latin typeface="Arial Black"/>
              </a:rPr>
              <a:t>na rok szkolny 2024/25.</a:t>
            </a:r>
            <a:br>
              <a:rPr lang="pl-PL" dirty="0">
                <a:solidFill>
                  <a:srgbClr val="0070C0"/>
                </a:solidFill>
              </a:rPr>
            </a:br>
            <a:endParaRPr lang="pl-PL" sz="1400" dirty="0">
              <a:solidFill>
                <a:srgbClr val="0070C0"/>
              </a:solidFill>
            </a:endParaRPr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 bwMode="auto">
          <a:xfrm>
            <a:off x="3359150" y="3886200"/>
            <a:ext cx="7154471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pl-PL" sz="2000" dirty="0">
                <a:solidFill>
                  <a:srgbClr val="0070C0"/>
                </a:solidFill>
              </a:rPr>
              <a:t>Ewa Koper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Marek Wilmowski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99607"/>
            <a:ext cx="12093387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</a:rPr>
              <a:t>Potwierdzenie przez rodzica kandydata woli przyjęcia 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w postaci przedłożenia oryginału świadectwa ukończenia szkoły i oryginału zaświadczenia 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o wynikach egzaminu zewnętrznego, a w przypadku szkoły prowadzącej kształcenie zawodowe także zaświadczenia lekarskiego zawierającego orzeczenie o braku przeciwwskazań zdrowotnych do podjęcia praktycznej nauki zawodu.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od 15 lipca godz. 12:00  do 18 lipca godz.15</a:t>
            </a:r>
            <a:endParaRPr lang="pl-PL" sz="4000" b="1" dirty="0">
              <a:solidFill>
                <a:srgbClr val="0070C0"/>
              </a:solidFill>
            </a:endParaRPr>
          </a:p>
          <a:p>
            <a:pPr algn="ctr"/>
            <a:r>
              <a:rPr lang="pl-PL" sz="2000" dirty="0">
                <a:solidFill>
                  <a:srgbClr val="FF0000"/>
                </a:solidFill>
              </a:rPr>
              <a:t>Uwagi:</a:t>
            </a:r>
          </a:p>
          <a:p>
            <a:r>
              <a:rPr lang="pl-PL" sz="2000" dirty="0">
                <a:solidFill>
                  <a:srgbClr val="FF0000"/>
                </a:solidFill>
                <a:latin typeface="Arial"/>
                <a:cs typeface="Arial"/>
              </a:rPr>
              <a:t>Są to 4 dni w których należy złożyć w/w oryginały dokumentów do szkoły do której uczeń został zakwalifikowany. </a:t>
            </a:r>
            <a:r>
              <a:rPr lang="pl-PL" sz="2000" u="sng" dirty="0">
                <a:solidFill>
                  <a:srgbClr val="FF0000"/>
                </a:solidFill>
                <a:latin typeface="Arial"/>
                <a:cs typeface="Arial"/>
              </a:rPr>
              <a:t>Brak podjęcia tych czynności może oznaczać rezygnację z chęci uczęszczania </a:t>
            </a:r>
            <a:br>
              <a:rPr lang="pl-PL" sz="2000" u="sng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sz="2000" u="sng" dirty="0">
                <a:solidFill>
                  <a:srgbClr val="FF0000"/>
                </a:solidFill>
                <a:latin typeface="Arial"/>
                <a:cs typeface="Arial"/>
              </a:rPr>
              <a:t>do tej szkoły i skutkować niepojawieniem się kandydata/ucznia na liście przyjętych do szkoły.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5835" y="644577"/>
            <a:ext cx="11824447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</a:rPr>
              <a:t>Podanie do publicznej wiadomości przez komisję rekrutacyjną listy kandydatów przyjętych 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i kandydatów nieprzyjętych </a:t>
            </a:r>
          </a:p>
          <a:p>
            <a:pPr algn="ctr"/>
            <a:endParaRPr lang="pl-PL" sz="40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19 lipca do godz. 12:00 . </a:t>
            </a:r>
            <a:endParaRPr lang="pl-PL" sz="4000" b="1" dirty="0">
              <a:solidFill>
                <a:srgbClr val="0070C0"/>
              </a:solidFill>
            </a:endParaRPr>
          </a:p>
          <a:p>
            <a:endParaRPr lang="pl-PL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Uwagi:</a:t>
            </a:r>
          </a:p>
          <a:p>
            <a:r>
              <a:rPr lang="pl-PL" dirty="0">
                <a:solidFill>
                  <a:srgbClr val="FF0000"/>
                </a:solidFill>
              </a:rPr>
              <a:t>Jeżeli, rodzic – opiekun prawny  dostarczył wymagane dokumenty do szkoły, do której zostało  zakwalifikowane jego dziecko, to na pewno uczeń/kandydat będzie umieszczony na liście przyjętych do danej klasy.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Należy to sprawdzić!!! </a:t>
            </a:r>
          </a:p>
          <a:p>
            <a:r>
              <a:rPr lang="pl-PL" dirty="0">
                <a:solidFill>
                  <a:srgbClr val="FF0000"/>
                </a:solidFill>
                <a:sym typeface="Wingdings" pitchFamily="2" charset="2"/>
              </a:rPr>
              <a:t>Kandydat będzie uczniem tej klasy od 1 września 2024r. 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8612" y="659567"/>
            <a:ext cx="1209338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  <a:t>Opublikowanie przez kuratora oświaty informacji </a:t>
            </a:r>
            <a:b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  <a:t>o liczbie wolnych miejsc w szkołach ponadpodstawowych w postępowaniu rekrutacyjnym  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do 22 lipca 2024 r. </a:t>
            </a:r>
            <a:endParaRPr lang="pl-PL" sz="4000" b="1" dirty="0">
              <a:solidFill>
                <a:srgbClr val="0070C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Uwagi:</a:t>
            </a:r>
          </a:p>
          <a:p>
            <a:r>
              <a:rPr lang="pl-PL" dirty="0">
                <a:solidFill>
                  <a:srgbClr val="FF0000"/>
                </a:solidFill>
              </a:rPr>
              <a:t>jest to informacja dla tych osób, którym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w podstawowej rekrutacji nie udało się zakwalifikować do żadnej ze wskazanych szkół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(np. ich ilość punktów była za mała).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Wtedy należy na liście opublikowanej przez Kuratora znaleźć szkołę/klasę i zgłosić chęć uczęszczania do niej (do dyrektora danej szkoły).</a:t>
            </a: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4D0E374-378C-4775-89B5-2912219BA463}"/>
              </a:ext>
            </a:extLst>
          </p:cNvPr>
          <p:cNvSpPr txBox="1"/>
          <p:nvPr/>
        </p:nvSpPr>
        <p:spPr>
          <a:xfrm>
            <a:off x="1431987" y="80514"/>
            <a:ext cx="9241765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36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3600" dirty="0">
                <a:solidFill>
                  <a:srgbClr val="0070C0"/>
                </a:solidFill>
                <a:latin typeface="Arial"/>
                <a:cs typeface="Arial"/>
              </a:rPr>
              <a:t>Postępowanie uzupełniające:</a:t>
            </a:r>
          </a:p>
          <a:p>
            <a:pPr algn="ctr"/>
            <a:endParaRPr lang="pl-PL" sz="40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od 23 lipca do 6 sierpnia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5CBD80-56EF-4C58-BC11-27E56CF8CB35}"/>
              </a:ext>
            </a:extLst>
          </p:cNvPr>
          <p:cNvSpPr txBox="1"/>
          <p:nvPr/>
        </p:nvSpPr>
        <p:spPr>
          <a:xfrm>
            <a:off x="1590136" y="1906439"/>
            <a:ext cx="90117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pl-PL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pl-PL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pl-PL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Uwagi: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jest to informacja dla tych osób, którym w podstawowej rekrutacji nie udało się zakwalifikować do żadnej ze wskazanych szkół (np. ich ilość punktów była za mała). Wtedy należy na liście opublikowanej przez Kuratora znaleźć szkołę/klasę, i zgłosić chęć uczęszczania do niej (do dyrektora danej szkoły).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948849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64776" y="1"/>
            <a:ext cx="10103224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 sz="2800" dirty="0">
              <a:latin typeface="Arial"/>
              <a:cs typeface="Arial"/>
            </a:endParaRPr>
          </a:p>
          <a:p>
            <a:pPr algn="ctr"/>
            <a:endParaRPr lang="pl-PL" sz="2800" dirty="0">
              <a:latin typeface="Arial"/>
              <a:cs typeface="Arial"/>
            </a:endParaRP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Złożenie wniosku o przyjęcie do szkoły ponadpodstawowej wraz z dokumentami</a:t>
            </a:r>
            <a:endParaRPr lang="pl-PL" dirty="0">
              <a:solidFill>
                <a:srgbClr val="0070C0"/>
              </a:solidFill>
              <a:cs typeface="Arial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od 22 kwietnia do 21 maja</a:t>
            </a:r>
            <a:endParaRPr lang="pl-PL" sz="4000" b="1" dirty="0">
              <a:solidFill>
                <a:srgbClr val="0070C0"/>
              </a:solidFill>
              <a:cs typeface="Arial"/>
            </a:endParaRPr>
          </a:p>
          <a:p>
            <a:pPr algn="ctr"/>
            <a:endParaRPr lang="pl-PL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endParaRPr lang="pl-PL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2000" dirty="0">
                <a:solidFill>
                  <a:srgbClr val="0070C0"/>
                </a:solidFill>
                <a:latin typeface="Arial"/>
                <a:cs typeface="Arial"/>
              </a:rPr>
              <a:t>Uwagi: </a:t>
            </a:r>
            <a:endParaRPr lang="pl-PL" dirty="0">
              <a:solidFill>
                <a:srgbClr val="0070C0"/>
              </a:solidFill>
              <a:cs typeface="Arial"/>
            </a:endParaRP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FF0000"/>
                </a:solidFill>
                <a:latin typeface="Arial"/>
                <a:cs typeface="Arial"/>
              </a:rPr>
              <a:t>termin złożenia wniosku nie ma wpływu na wyniki rekrutacji – nie ma znaczenia czy wniosek zostanie złożony w kwietniu, czy w maju </a:t>
            </a:r>
            <a:br>
              <a:rPr lang="pl-PL" sz="20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sz="20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pl-PL" sz="2000" u="sng" dirty="0">
                <a:solidFill>
                  <a:srgbClr val="FF0000"/>
                </a:solidFill>
                <a:latin typeface="Arial"/>
                <a:cs typeface="Arial"/>
              </a:rPr>
              <a:t>ważne, aby to zrobić </a:t>
            </a:r>
            <a:r>
              <a:rPr lang="pl-PL" u="sng" dirty="0">
                <a:solidFill>
                  <a:srgbClr val="FF0000"/>
                </a:solidFill>
                <a:latin typeface="Arial"/>
                <a:cs typeface="Arial"/>
              </a:rPr>
              <a:t>do 21 maja do godziny 12.00</a:t>
            </a:r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);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FF0000"/>
                </a:solidFill>
              </a:rPr>
              <a:t>wniosek należy złożyć lub wysłać elektronicznie tylko do szkoły pierwszego wyboru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 (tej z której klasa jest na pierwszym miejscu listy preferencji);</a:t>
            </a:r>
          </a:p>
          <a:p>
            <a:endParaRPr lang="pl-PL" sz="2000" dirty="0">
              <a:solidFill>
                <a:srgbClr val="FF0000"/>
              </a:solidFill>
              <a:cs typeface="Arial" charset="0"/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98612" y="314794"/>
            <a:ext cx="12290612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  <a:t>Podanie do publicznej wiadomości przez dyrektora szkoły terminów przeprowadzenia prób sprawności fizycznej, sprawdzianu kompetencji językowych, sprawdzianu uzdolnień kierunkowych  w postępowaniu rekrutacyjnym </a:t>
            </a:r>
            <a:endParaRPr lang="pl-PL" sz="2400" dirty="0">
              <a:solidFill>
                <a:srgbClr val="0070C0"/>
              </a:solidFill>
              <a:cs typeface="Arial" charset="0"/>
            </a:endParaRPr>
          </a:p>
          <a:p>
            <a:pPr algn="ctr"/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do 10 maja  </a:t>
            </a:r>
          </a:p>
          <a:p>
            <a:pPr algn="ctr"/>
            <a:endParaRPr lang="pl-PL" sz="4000" b="1" dirty="0">
              <a:solidFill>
                <a:srgbClr val="0070C0"/>
              </a:solidFill>
              <a:cs typeface="Arial"/>
            </a:endParaRPr>
          </a:p>
          <a:p>
            <a:pPr algn="ctr"/>
            <a:endParaRPr lang="pl-PL" dirty="0">
              <a:solidFill>
                <a:srgbClr val="0070C0"/>
              </a:solidFill>
              <a:cs typeface="Arial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Ważne! Dotyczy to tylko uczniów wybierających klasy, w których wymagane </a:t>
            </a:r>
            <a:br>
              <a:rPr lang="pl-PL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jest przystąpienie do takich prób, lub sprawdzianów.</a:t>
            </a:r>
            <a:endParaRPr lang="pl-PL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7B6A9AD-F78C-4B66-B8DA-04B9074C33F4}"/>
              </a:ext>
            </a:extLst>
          </p:cNvPr>
          <p:cNvSpPr txBox="1"/>
          <p:nvPr/>
        </p:nvSpPr>
        <p:spPr>
          <a:xfrm>
            <a:off x="-80682" y="253043"/>
            <a:ext cx="12371294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Przeprowadzenie odpowiednio prób sprawności fizycznej, sprawdzianu kompetencji językowych, sprawdzianu uzdolnień kierunkowych </a:t>
            </a:r>
            <a:b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oraz sprawdzianu predyspozycji językowych (do klas wstępnych) </a:t>
            </a:r>
            <a:b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w postępowaniu rekrutacyjnym </a:t>
            </a:r>
            <a:b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</a:br>
            <a:endParaRPr lang="pl-PL" sz="28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od 3 czerwca do 14 czerwca</a:t>
            </a:r>
          </a:p>
          <a:p>
            <a:pPr algn="ctr"/>
            <a:b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</a:br>
            <a:endParaRPr lang="pl-PL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FF0B54B-0F51-4E72-BA54-EB769C5E27B6}"/>
              </a:ext>
            </a:extLst>
          </p:cNvPr>
          <p:cNvSpPr txBox="1"/>
          <p:nvPr/>
        </p:nvSpPr>
        <p:spPr>
          <a:xfrm>
            <a:off x="1748288" y="3200401"/>
            <a:ext cx="8752934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pl-PL" sz="2800" dirty="0">
                <a:solidFill>
                  <a:srgbClr val="FF0000"/>
                </a:solidFill>
                <a:latin typeface="Arial"/>
                <a:cs typeface="Arial"/>
              </a:rPr>
              <a:t>Ważne!!!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 Do próby, sprawdzianu należy przystąpić bez względu </a:t>
            </a:r>
            <a:br>
              <a:rPr lang="pl-PL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na to, na którym miejscu na liście preferencji jest klasa tego wymagająca. </a:t>
            </a:r>
            <a:br>
              <a:rPr lang="pl-PL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Brak przystąpienia do próby, </a:t>
            </a:r>
            <a:br>
              <a:rPr lang="pl-PL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czy sprawdzianu powoduje nieuwzględnienie kandydata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w naborze do tej klasy. 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944253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50F554-8AFF-4435-9964-C9F94A655487}"/>
              </a:ext>
            </a:extLst>
          </p:cNvPr>
          <p:cNvSpPr txBox="1"/>
          <p:nvPr/>
        </p:nvSpPr>
        <p:spPr>
          <a:xfrm>
            <a:off x="0" y="799383"/>
            <a:ext cx="1219200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  <a:t>Podanie do publicznej wiadomości przez komisję rekrutacyjną listy kandydatów, którzy uzyskali pozytywne wyniki prób sprawności fizycznej, sprawdzianu kompetencji językowych, sprawdzianu uzdolnień kierunkowych oraz sprawdzianu predyspozycji językowych w postępowaniu rekrutacyjnym </a:t>
            </a:r>
          </a:p>
          <a:p>
            <a:pPr algn="ctr"/>
            <a:r>
              <a:rPr lang="pl-PL" sz="40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17 czerwca </a:t>
            </a:r>
            <a:endParaRPr lang="pl-PL" sz="4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C9E57FB-064C-45AD-9EA7-BE5585585C56}"/>
              </a:ext>
            </a:extLst>
          </p:cNvPr>
          <p:cNvSpPr txBox="1"/>
          <p:nvPr/>
        </p:nvSpPr>
        <p:spPr>
          <a:xfrm>
            <a:off x="2122099" y="4123731"/>
            <a:ext cx="814908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Uwagi: 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Uzyskanie pozytywnego wyniku nie oznacza przyjęcia do danej klasy. </a:t>
            </a:r>
            <a:br>
              <a:rPr lang="pl-PL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dirty="0">
                <a:solidFill>
                  <a:srgbClr val="FF0000"/>
                </a:solidFill>
                <a:latin typeface="Arial"/>
                <a:cs typeface="Arial"/>
              </a:rPr>
              <a:t>Jest natomiast warunkiem dalszego udział w procesie rekrutacyjnym do niej.</a:t>
            </a:r>
          </a:p>
          <a:p>
            <a:pPr algn="l"/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784707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5073E6B-45D2-4FAF-9983-D7C3E0640B73}"/>
              </a:ext>
            </a:extLst>
          </p:cNvPr>
          <p:cNvSpPr txBox="1"/>
          <p:nvPr/>
        </p:nvSpPr>
        <p:spPr>
          <a:xfrm>
            <a:off x="1575760" y="655609"/>
            <a:ext cx="9054859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Możliwość dokonania zmian na liście preferencji oddziałów dla zweryfikowanych wniosków </a:t>
            </a:r>
            <a:b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w postępowaniu rekrutacyjnym </a:t>
            </a:r>
          </a:p>
          <a:p>
            <a:pPr algn="ctr"/>
            <a:endParaRPr lang="pl-PL" sz="3200" dirty="0">
              <a:latin typeface="Arial"/>
              <a:cs typeface="Arial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od 3 lipca do 8 lipca</a:t>
            </a:r>
            <a:endParaRPr lang="pl-PL" sz="4000" b="1" dirty="0">
              <a:solidFill>
                <a:srgbClr val="0070C0"/>
              </a:solidFill>
              <a:latin typeface="Arial"/>
              <a:cs typeface="Arial" charset="0"/>
            </a:endParaRPr>
          </a:p>
          <a:p>
            <a:pPr algn="ctr"/>
            <a:endParaRPr lang="pl-PL" sz="3200" dirty="0">
              <a:cs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00F18D-FADB-44E9-B452-02365ABCE834}"/>
              </a:ext>
            </a:extLst>
          </p:cNvPr>
          <p:cNvSpPr txBox="1"/>
          <p:nvPr/>
        </p:nvSpPr>
        <p:spPr>
          <a:xfrm>
            <a:off x="1524001" y="3750234"/>
            <a:ext cx="9106618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endParaRPr lang="pl-PL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pl-PL" sz="2800" dirty="0">
                <a:solidFill>
                  <a:srgbClr val="FF0000"/>
                </a:solidFill>
                <a:latin typeface="Arial"/>
                <a:cs typeface="Arial"/>
              </a:rPr>
              <a:t>Uwaga!!!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pl-PL" sz="2800" dirty="0">
                <a:solidFill>
                  <a:srgbClr val="FF0000"/>
                </a:solidFill>
                <a:latin typeface="Arial"/>
                <a:cs typeface="Arial"/>
              </a:rPr>
              <a:t>Podkreślamy, że jest to możliwość, a nie obowiązek.</a:t>
            </a:r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990891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227201"/>
            <a:ext cx="1212028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 sz="32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endParaRPr lang="pl-PL" sz="32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Uzupełnienie wniosku o przyjęcie do szkoły ponadpodstawowej </a:t>
            </a:r>
            <a:b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o kopię świadectwa ukończenia szkoły podstawowej </a:t>
            </a:r>
            <a:b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oraz kopię zaświadczenia o wynikach egzaminu ósmoklasisty </a:t>
            </a:r>
            <a:br>
              <a:rPr lang="pl-PL" sz="3200" dirty="0">
                <a:latin typeface="Arial"/>
                <a:cs typeface="Arial"/>
              </a:rPr>
            </a:br>
            <a:endParaRPr lang="pl-PL" sz="3200" dirty="0">
              <a:latin typeface="Arial"/>
              <a:cs typeface="Arial"/>
            </a:endParaRPr>
          </a:p>
          <a:p>
            <a:pPr algn="ctr"/>
            <a:endParaRPr lang="pl-PL" sz="32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4400" b="1" dirty="0">
                <a:solidFill>
                  <a:srgbClr val="0070C0"/>
                </a:solidFill>
                <a:latin typeface="Arial"/>
                <a:cs typeface="Arial"/>
              </a:rPr>
              <a:t>od 3 lipca  do 9 lipca</a:t>
            </a:r>
            <a:endParaRPr lang="pl-PL" sz="4400" b="1" dirty="0">
              <a:solidFill>
                <a:srgbClr val="0070C0"/>
              </a:solidFill>
              <a:cs typeface="Arial"/>
            </a:endParaRPr>
          </a:p>
          <a:p>
            <a:pPr algn="ctr"/>
            <a:endParaRPr lang="pl-PL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0306" y="374754"/>
            <a:ext cx="11456894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  <a:t>Wydanie przez szkołę prowadzącą kształcenie zawodowe skierowania na badanie lekarskie kandydatowi z listy kandydatów zakwalifikowanych, który dokonał wyboru kształcenia w danym zawodzie w jednej szkole, w przypadku złożenia przez kandydata oświadczenia o wyborze tej szkoły w postępowaniu rekrutacyjnym </a:t>
            </a:r>
            <a:endParaRPr lang="pl-PL" sz="2400" dirty="0">
              <a:solidFill>
                <a:srgbClr val="0070C0"/>
              </a:solidFill>
              <a:cs typeface="Arial" charset="0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od 13 maja  do 15 lipca </a:t>
            </a:r>
            <a:endParaRPr lang="pl-PL" sz="4000" b="1" dirty="0">
              <a:solidFill>
                <a:srgbClr val="0070C0"/>
              </a:solidFill>
              <a:cs typeface="Arial"/>
            </a:endParaRPr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5836" y="839450"/>
            <a:ext cx="11716870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Podanie do publicznej wiadomości przez komisję rekrutacyjną listy kandydatów zakwalifikowanych i kandydatów niezakwalifikowanych </a:t>
            </a:r>
            <a:b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pl-PL" sz="2800" dirty="0">
                <a:solidFill>
                  <a:srgbClr val="0070C0"/>
                </a:solidFill>
                <a:latin typeface="Arial"/>
                <a:cs typeface="Arial"/>
              </a:rPr>
              <a:t>w postępowaniu rekrutacyjnym  </a:t>
            </a:r>
            <a:endParaRPr lang="pl-PL" sz="2800" dirty="0">
              <a:solidFill>
                <a:srgbClr val="0070C0"/>
              </a:solidFill>
              <a:cs typeface="Arial"/>
            </a:endParaRPr>
          </a:p>
          <a:p>
            <a:pPr algn="ctr"/>
            <a:endParaRPr lang="pl-PL" sz="40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  <a:latin typeface="Arial"/>
                <a:cs typeface="Arial"/>
              </a:rPr>
              <a:t>15 lipca do godz.12.00 </a:t>
            </a:r>
            <a:endParaRPr lang="pl-PL" sz="4000" b="1" dirty="0">
              <a:solidFill>
                <a:srgbClr val="0070C0"/>
              </a:solidFill>
              <a:cs typeface="Arial"/>
            </a:endParaRP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30c23db9-8880-4495-ba78-d72e6b6bcc44" xsi:nil="true"/>
    <Teachers xmlns="30c23db9-8880-4495-ba78-d72e6b6bcc44">
      <UserInfo>
        <DisplayName/>
        <AccountId xsi:nil="true"/>
        <AccountType/>
      </UserInfo>
    </Teachers>
    <Distribution_Groups xmlns="30c23db9-8880-4495-ba78-d72e6b6bcc44" xsi:nil="true"/>
    <Is_Collaboration_Space_Locked xmlns="30c23db9-8880-4495-ba78-d72e6b6bcc44" xsi:nil="true"/>
    <_activity xmlns="30c23db9-8880-4495-ba78-d72e6b6bcc44" xsi:nil="true"/>
    <NotebookType xmlns="30c23db9-8880-4495-ba78-d72e6b6bcc44" xsi:nil="true"/>
    <IsNotebookLocked xmlns="30c23db9-8880-4495-ba78-d72e6b6bcc44" xsi:nil="true"/>
    <FolderType xmlns="30c23db9-8880-4495-ba78-d72e6b6bcc44" xsi:nil="true"/>
    <Owner xmlns="30c23db9-8880-4495-ba78-d72e6b6bcc44">
      <UserInfo>
        <DisplayName/>
        <AccountId xsi:nil="true"/>
        <AccountType/>
      </UserInfo>
    </Owner>
    <Students xmlns="30c23db9-8880-4495-ba78-d72e6b6bcc44">
      <UserInfo>
        <DisplayName/>
        <AccountId xsi:nil="true"/>
        <AccountType/>
      </UserInfo>
    </Students>
    <TeamsChannelId xmlns="30c23db9-8880-4495-ba78-d72e6b6bcc44" xsi:nil="true"/>
    <Student_Groups xmlns="30c23db9-8880-4495-ba78-d72e6b6bcc44">
      <UserInfo>
        <DisplayName/>
        <AccountId xsi:nil="true"/>
        <AccountType/>
      </UserInfo>
    </Student_Groups>
    <Invited_Teachers xmlns="30c23db9-8880-4495-ba78-d72e6b6bcc44" xsi:nil="true"/>
    <LMS_Mappings xmlns="30c23db9-8880-4495-ba78-d72e6b6bcc44" xsi:nil="true"/>
    <Templates xmlns="30c23db9-8880-4495-ba78-d72e6b6bcc44" xsi:nil="true"/>
    <Self_Registration_Enabled xmlns="30c23db9-8880-4495-ba78-d72e6b6bcc44" xsi:nil="true"/>
    <Has_Teacher_Only_SectionGroup xmlns="30c23db9-8880-4495-ba78-d72e6b6bcc44" xsi:nil="true"/>
    <CultureName xmlns="30c23db9-8880-4495-ba78-d72e6b6bcc44" xsi:nil="true"/>
    <AppVersion xmlns="30c23db9-8880-4495-ba78-d72e6b6bcc44" xsi:nil="true"/>
    <Invited_Students xmlns="30c23db9-8880-4495-ba78-d72e6b6bcc44" xsi:nil="true"/>
    <DefaultSectionNames xmlns="30c23db9-8880-4495-ba78-d72e6b6bcc44" xsi:nil="true"/>
    <Teams_Channel_Section_Location xmlns="30c23db9-8880-4495-ba78-d72e6b6bcc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5236448D57A94EBED72786B9DE3909" ma:contentTypeVersion="39" ma:contentTypeDescription="Utwórz nowy dokument." ma:contentTypeScope="" ma:versionID="8cac7e7ac9bddf0c39e3be50989d4b0f">
  <xsd:schema xmlns:xsd="http://www.w3.org/2001/XMLSchema" xmlns:xs="http://www.w3.org/2001/XMLSchema" xmlns:p="http://schemas.microsoft.com/office/2006/metadata/properties" xmlns:ns3="30c23db9-8880-4495-ba78-d72e6b6bcc44" xmlns:ns4="46b61ffd-4b8e-4dbc-89d6-0392597335f0" targetNamespace="http://schemas.microsoft.com/office/2006/metadata/properties" ma:root="true" ma:fieldsID="ec526a6d8837ad1ecada8f93cdd99e86" ns3:_="" ns4:_="">
    <xsd:import namespace="30c23db9-8880-4495-ba78-d72e6b6bcc44"/>
    <xsd:import namespace="46b61ffd-4b8e-4dbc-89d6-0392597335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23db9-8880-4495-ba78-d72e6b6bc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61ffd-4b8e-4dbc-89d6-039259733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373EE-2EA9-4F38-B2BF-0FD14BFBB00F}">
  <ds:schemaRefs>
    <ds:schemaRef ds:uri="http://schemas.openxmlformats.org/package/2006/metadata/core-properties"/>
    <ds:schemaRef ds:uri="30c23db9-8880-4495-ba78-d72e6b6bcc44"/>
    <ds:schemaRef ds:uri="http://schemas.microsoft.com/office/2006/documentManagement/types"/>
    <ds:schemaRef ds:uri="http://purl.org/dc/elements/1.1/"/>
    <ds:schemaRef ds:uri="46b61ffd-4b8e-4dbc-89d6-0392597335f0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97C61B-A869-4485-9103-0A2E3EFE67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F0C8D-454F-468B-8D6E-37695E536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23db9-8880-4495-ba78-d72e6b6bcc44"/>
    <ds:schemaRef ds:uri="46b61ffd-4b8e-4dbc-89d6-039259733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741</Words>
  <Application>Microsoft Office PowerPoint</Application>
  <PresentationFormat>Panoramiczny</PresentationFormat>
  <Paragraphs>78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Motyw pakietu Office</vt:lpstr>
      <vt:lpstr>Projekt niestandardowy</vt:lpstr>
      <vt:lpstr>Terminy postępowania rekrutacyjnego  na rok szkolny 2024/25.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Krystyna Jankowska</dc:creator>
  <cp:lastModifiedBy>Marek Wilmowski</cp:lastModifiedBy>
  <cp:revision>29</cp:revision>
  <dcterms:created xsi:type="dcterms:W3CDTF">2024-01-02T12:57:48Z</dcterms:created>
  <dcterms:modified xsi:type="dcterms:W3CDTF">2024-03-11T10:26:59Z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0x010100A35236448D57A94EBED72786B9DE3909</vt:lpwstr>
  </property>
</Properties>
</file>