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omments/comment3.xml" ContentType="application/vnd.openxmlformats-officedocument.presentationml.comment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3" r:id="rId4"/>
    <p:sldMasterId id="2147483695" r:id="rId5"/>
  </p:sldMasterIdLst>
  <p:notesMasterIdLst>
    <p:notesMasterId r:id="rId23"/>
  </p:notesMasterIdLst>
  <p:sldIdLst>
    <p:sldId id="298" r:id="rId6"/>
    <p:sldId id="364" r:id="rId7"/>
    <p:sldId id="365" r:id="rId8"/>
    <p:sldId id="368" r:id="rId9"/>
    <p:sldId id="379" r:id="rId10"/>
    <p:sldId id="380" r:id="rId11"/>
    <p:sldId id="391" r:id="rId12"/>
    <p:sldId id="392" r:id="rId13"/>
    <p:sldId id="383" r:id="rId14"/>
    <p:sldId id="374" r:id="rId15"/>
    <p:sldId id="384" r:id="rId16"/>
    <p:sldId id="385" r:id="rId17"/>
    <p:sldId id="387" r:id="rId18"/>
    <p:sldId id="386" r:id="rId19"/>
    <p:sldId id="388" r:id="rId20"/>
    <p:sldId id="390" r:id="rId21"/>
    <p:sldId id="377" r:id="rId2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ek Wilmowski" initials="MW" lastIdx="3" clrIdx="0">
    <p:extLst>
      <p:ext uri="{19B8F6BF-5375-455C-9EA6-DF929625EA0E}">
        <p15:presenceInfo xmlns:p15="http://schemas.microsoft.com/office/powerpoint/2012/main" xmlns="" userId="Marek Wilmowsk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22" autoAdjust="0"/>
    <p:restoredTop sz="94660"/>
  </p:normalViewPr>
  <p:slideViewPr>
    <p:cSldViewPr snapToGrid="0">
      <p:cViewPr varScale="1">
        <p:scale>
          <a:sx n="60" d="100"/>
          <a:sy n="60" d="100"/>
        </p:scale>
        <p:origin x="-78" y="-3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1-24T10:14:08.216" idx="1">
    <p:pos x="2037" y="3022"/>
    <p:text/>
    <p:extLst>
      <p:ext uri="{C676402C-5697-4E1C-873F-D02D1690AC5C}">
        <p15:threadingInfo xmlns:p15="http://schemas.microsoft.com/office/powerpoint/2012/main" xmlns="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1-24T10:14:08.216" idx="2">
    <p:pos x="2037" y="3022"/>
    <p:text/>
    <p:extLst>
      <p:ext uri="{C676402C-5697-4E1C-873F-D02D1690AC5C}">
        <p15:threadingInfo xmlns:p15="http://schemas.microsoft.com/office/powerpoint/2012/main" xmlns="" timeZoneBias="-6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1-24T10:14:08.216" idx="3">
    <p:pos x="2037" y="3022"/>
    <p:text/>
    <p:extLst>
      <p:ext uri="{C676402C-5697-4E1C-873F-D02D1690AC5C}">
        <p15:threadingInfo xmlns:p15="http://schemas.microsoft.com/office/powerpoint/2012/main" xmlns="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878F91-F5DB-4E0C-86B7-756ED194293F}" type="datetimeFigureOut">
              <a:rPr lang="pl-PL" smtClean="0"/>
              <a:pPr/>
              <a:t>2024-03-12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C2F173-4470-492B-B1A8-E3D15703537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727555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05489C-8D06-4F91-974A-D4D36A776006}" type="slidenum">
              <a:rPr lang="pl-PL" smtClean="0"/>
              <a:pPr/>
              <a:t>1</a:t>
            </a:fld>
            <a:endParaRPr lang="pl-PL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18450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57794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5260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3/12/2024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16363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3/12/2024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87022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D4663-958E-40FD-8474-BA4900C26AB1}" type="datetimeFigureOut">
              <a:rPr lang="pl-PL" smtClean="0"/>
              <a:pPr/>
              <a:t>2024-03-12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0E5D-144F-4E1E-B8BF-DC3EE336E57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04353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D4663-958E-40FD-8474-BA4900C26AB1}" type="datetimeFigureOut">
              <a:rPr lang="pl-PL" smtClean="0"/>
              <a:pPr/>
              <a:t>2024-03-12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0E5D-144F-4E1E-B8BF-DC3EE336E57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881936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D4663-958E-40FD-8474-BA4900C26AB1}" type="datetimeFigureOut">
              <a:rPr lang="pl-PL" smtClean="0"/>
              <a:pPr/>
              <a:t>2024-03-12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0E5D-144F-4E1E-B8BF-DC3EE336E57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098377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D4663-958E-40FD-8474-BA4900C26AB1}" type="datetimeFigureOut">
              <a:rPr lang="pl-PL" smtClean="0"/>
              <a:pPr/>
              <a:t>2024-03-12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0E5D-144F-4E1E-B8BF-DC3EE336E57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223498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D4663-958E-40FD-8474-BA4900C26AB1}" type="datetimeFigureOut">
              <a:rPr lang="pl-PL" smtClean="0"/>
              <a:pPr/>
              <a:t>2024-03-12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0E5D-144F-4E1E-B8BF-DC3EE336E57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6522388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D4663-958E-40FD-8474-BA4900C26AB1}" type="datetimeFigureOut">
              <a:rPr lang="pl-PL" smtClean="0"/>
              <a:pPr/>
              <a:t>2024-03-12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0E5D-144F-4E1E-B8BF-DC3EE336E57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8453714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D4663-958E-40FD-8474-BA4900C26AB1}" type="datetimeFigureOut">
              <a:rPr lang="pl-PL" smtClean="0"/>
              <a:pPr/>
              <a:t>2024-03-12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0E5D-144F-4E1E-B8BF-DC3EE336E57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1332336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D4663-958E-40FD-8474-BA4900C26AB1}" type="datetimeFigureOut">
              <a:rPr lang="pl-PL" smtClean="0"/>
              <a:pPr/>
              <a:t>2024-03-12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0E5D-144F-4E1E-B8BF-DC3EE336E57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49626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3/12/2024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168280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D4663-958E-40FD-8474-BA4900C26AB1}" type="datetimeFigureOut">
              <a:rPr lang="pl-PL" smtClean="0"/>
              <a:pPr/>
              <a:t>2024-03-12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0E5D-144F-4E1E-B8BF-DC3EE336E57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4708143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D4663-958E-40FD-8474-BA4900C26AB1}" type="datetimeFigureOut">
              <a:rPr lang="pl-PL" smtClean="0"/>
              <a:pPr/>
              <a:t>2024-03-12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0E5D-144F-4E1E-B8BF-DC3EE336E57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7421456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D4663-958E-40FD-8474-BA4900C26AB1}" type="datetimeFigureOut">
              <a:rPr lang="pl-PL" smtClean="0"/>
              <a:pPr/>
              <a:t>2024-03-12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0E5D-144F-4E1E-B8BF-DC3EE336E57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913387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3/12/2024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26869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3/12/2024</a:t>
            </a:fld>
            <a:endParaRPr lang="en-US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01772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3/12/2024</a:t>
            </a:fld>
            <a:endParaRPr lang="en-US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59579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3/12/2024</a:t>
            </a:fld>
            <a:endParaRPr lang="en-US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47266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3/12/2024</a:t>
            </a:fld>
            <a:endParaRPr lang="en-US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08652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3/12/2024</a:t>
            </a:fld>
            <a:endParaRPr lang="en-US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75650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3/12/2024</a:t>
            </a:fld>
            <a:endParaRPr lang="en-US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92145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3/12/2024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726596"/>
            <a:ext cx="9034379" cy="1042222"/>
          </a:xfrm>
          <a:prstGeom prst="rect">
            <a:avLst/>
          </a:prstGeom>
        </p:spPr>
      </p:pic>
      <p:pic>
        <p:nvPicPr>
          <p:cNvPr id="9" name="Obraz 8" descr="Obraz zawierający tekst, Czcionka, Grafika, zrzut ekranu&#10;&#10;Opis wygenerowany automatycznie">
            <a:extLst>
              <a:ext uri="{FF2B5EF4-FFF2-40B4-BE49-F238E27FC236}">
                <a16:creationId xmlns:a16="http://schemas.microsoft.com/office/drawing/2014/main" xmlns="" id="{C62E8AC0-0865-5252-E668-56E85AF522CC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171429" y="5605508"/>
            <a:ext cx="1621541" cy="89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8469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D4663-958E-40FD-8474-BA4900C26AB1}" type="datetimeFigureOut">
              <a:rPr lang="pl-PL" smtClean="0"/>
              <a:pPr/>
              <a:t>2024-03-12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30E5D-144F-4E1E-B8BF-DC3EE336E57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88644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0" y="530226"/>
            <a:ext cx="7226300" cy="2676525"/>
          </a:xfrm>
        </p:spPr>
        <p:txBody>
          <a:bodyPr/>
          <a:lstStyle/>
          <a:p>
            <a:pPr eaLnBrk="1" hangingPunct="1"/>
            <a:r>
              <a:rPr lang="pl-PL" sz="4000" dirty="0">
                <a:solidFill>
                  <a:srgbClr val="0070C0"/>
                </a:solidFill>
                <a:latin typeface="Arial Black"/>
              </a:rPr>
              <a:t>Lista preferencji </a:t>
            </a:r>
            <a:r>
              <a:rPr lang="pl-PL" sz="4000" dirty="0">
                <a:solidFill>
                  <a:srgbClr val="0070C0"/>
                </a:solidFill>
              </a:rPr>
              <a:t/>
            </a:r>
            <a:br>
              <a:rPr lang="pl-PL" sz="4000" dirty="0">
                <a:solidFill>
                  <a:srgbClr val="0070C0"/>
                </a:solidFill>
              </a:rPr>
            </a:br>
            <a:endParaRPr lang="pl-PL" sz="4000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5442857" y="4153990"/>
            <a:ext cx="4846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dirty="0">
                <a:solidFill>
                  <a:srgbClr val="FF0066"/>
                </a:solidFill>
              </a:rPr>
              <a:t>Ewa Koper</a:t>
            </a:r>
          </a:p>
          <a:p>
            <a:pPr algn="r"/>
            <a:r>
              <a:rPr lang="pl-PL" dirty="0">
                <a:solidFill>
                  <a:srgbClr val="FF0066"/>
                </a:solidFill>
              </a:rPr>
              <a:t>Marek Wilmowski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9EA4B78-6AF9-4FF5-A6AD-159699DD3B18}"/>
              </a:ext>
            </a:extLst>
          </p:cNvPr>
          <p:cNvSpPr txBox="1"/>
          <p:nvPr/>
        </p:nvSpPr>
        <p:spPr>
          <a:xfrm>
            <a:off x="1524001" y="742122"/>
            <a:ext cx="46647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457200" indent="-457200">
              <a:buAutoNum type="arabicPeriod"/>
            </a:pPr>
            <a:endParaRPr lang="pl-P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EAF263E-A7A9-4E05-BA25-ED530E04475C}"/>
              </a:ext>
            </a:extLst>
          </p:cNvPr>
          <p:cNvSpPr txBox="1"/>
          <p:nvPr/>
        </p:nvSpPr>
        <p:spPr>
          <a:xfrm>
            <a:off x="1730830" y="1"/>
            <a:ext cx="8804649" cy="46474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sz="3000" dirty="0">
                <a:solidFill>
                  <a:srgbClr val="FF0000"/>
                </a:solidFill>
              </a:rPr>
              <a:t>III LO biologia chemia matematyka IB</a:t>
            </a:r>
          </a:p>
          <a:p>
            <a:pPr algn="l"/>
            <a:r>
              <a:rPr lang="pl-PL" sz="3000" dirty="0">
                <a:solidFill>
                  <a:srgbClr val="FF0000"/>
                </a:solidFill>
                <a:latin typeface="Arial"/>
                <a:cs typeface="Arial"/>
              </a:rPr>
              <a:t>2. III LO biologia chemia matematyka IC</a:t>
            </a:r>
            <a:br>
              <a:rPr lang="pl-PL" sz="3000" dirty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pl-PL" sz="3000" dirty="0">
                <a:solidFill>
                  <a:srgbClr val="0070C0"/>
                </a:solidFill>
              </a:rPr>
              <a:t>3. XXXII LO biologia chemia matematyka IB</a:t>
            </a:r>
          </a:p>
          <a:p>
            <a:pPr algn="l"/>
            <a:r>
              <a:rPr lang="pl-PL" sz="3000" dirty="0">
                <a:solidFill>
                  <a:srgbClr val="0070C0"/>
                </a:solidFill>
              </a:rPr>
              <a:t>4. XXXII LO biologia matematyka angielski IE</a:t>
            </a:r>
            <a:endParaRPr lang="pl-PL" sz="3000" dirty="0">
              <a:solidFill>
                <a:srgbClr val="0070C0"/>
              </a:solidFill>
              <a:latin typeface="Arial"/>
              <a:cs typeface="Arial"/>
            </a:endParaRPr>
          </a:p>
          <a:p>
            <a:pPr algn="l"/>
            <a:r>
              <a:rPr lang="pl-PL" sz="3200" dirty="0">
                <a:solidFill>
                  <a:srgbClr val="00B050"/>
                </a:solidFill>
              </a:rPr>
              <a:t>5.</a:t>
            </a:r>
            <a:r>
              <a:rPr lang="pl-PL" sz="3000" dirty="0">
                <a:solidFill>
                  <a:srgbClr val="00B050"/>
                </a:solidFill>
              </a:rPr>
              <a:t>I LO biologia chemia matematyka klasa ID</a:t>
            </a:r>
          </a:p>
          <a:p>
            <a:pPr algn="l"/>
            <a:r>
              <a:rPr lang="pl-PL" sz="3000" dirty="0">
                <a:solidFill>
                  <a:srgbClr val="00B050"/>
                </a:solidFill>
              </a:rPr>
              <a:t>6.I LO biologia chemia matematyka klasa IE</a:t>
            </a:r>
          </a:p>
          <a:p>
            <a:pPr algn="l"/>
            <a:r>
              <a:rPr lang="pl-PL" sz="3000" dirty="0">
                <a:solidFill>
                  <a:srgbClr val="FF0000"/>
                </a:solidFill>
              </a:rPr>
              <a:t>7.III LO matematyka geografia  angielski ID</a:t>
            </a:r>
          </a:p>
          <a:p>
            <a:pPr algn="l"/>
            <a:r>
              <a:rPr lang="pl-PL" sz="3000" dirty="0">
                <a:solidFill>
                  <a:srgbClr val="0070C0"/>
                </a:solidFill>
              </a:rPr>
              <a:t>8.XXXII LO geografia matematyka angielski ID</a:t>
            </a:r>
          </a:p>
          <a:p>
            <a:pPr algn="l"/>
            <a:r>
              <a:rPr lang="pl-PL" sz="3000" dirty="0">
                <a:solidFill>
                  <a:srgbClr val="00B050"/>
                </a:solidFill>
              </a:rPr>
              <a:t>9. I LO chemia matematyka angielski IC</a:t>
            </a:r>
          </a:p>
          <a:p>
            <a:pPr algn="l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78675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9EA4B78-6AF9-4FF5-A6AD-159699DD3B18}"/>
              </a:ext>
            </a:extLst>
          </p:cNvPr>
          <p:cNvSpPr txBox="1"/>
          <p:nvPr/>
        </p:nvSpPr>
        <p:spPr>
          <a:xfrm>
            <a:off x="1524001" y="742122"/>
            <a:ext cx="46647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457200" indent="-457200">
              <a:buAutoNum type="arabicPeriod"/>
            </a:pPr>
            <a:endParaRPr lang="pl-P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EAF263E-A7A9-4E05-BA25-ED530E04475C}"/>
              </a:ext>
            </a:extLst>
          </p:cNvPr>
          <p:cNvSpPr txBox="1"/>
          <p:nvPr/>
        </p:nvSpPr>
        <p:spPr>
          <a:xfrm>
            <a:off x="1673417" y="610154"/>
            <a:ext cx="8862061" cy="51398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pl-PL" sz="3200" dirty="0">
                <a:solidFill>
                  <a:srgbClr val="FF0000"/>
                </a:solidFill>
              </a:rPr>
              <a:t>1. </a:t>
            </a:r>
            <a:r>
              <a:rPr lang="pl-PL" sz="3000" dirty="0">
                <a:solidFill>
                  <a:srgbClr val="FF0000"/>
                </a:solidFill>
              </a:rPr>
              <a:t>III LO biologia chemia matematyka IB</a:t>
            </a:r>
          </a:p>
          <a:p>
            <a:pPr algn="l"/>
            <a:r>
              <a:rPr lang="pl-PL" sz="3000" dirty="0">
                <a:solidFill>
                  <a:srgbClr val="FF0000"/>
                </a:solidFill>
                <a:latin typeface="Arial"/>
                <a:cs typeface="Arial"/>
              </a:rPr>
              <a:t>2.III LO biologia chemia matematyka IC</a:t>
            </a:r>
          </a:p>
          <a:p>
            <a:pPr algn="l"/>
            <a:r>
              <a:rPr lang="pl-PL" sz="3000" dirty="0">
                <a:solidFill>
                  <a:srgbClr val="0070C0"/>
                </a:solidFill>
                <a:latin typeface="Arial"/>
                <a:cs typeface="Arial"/>
              </a:rPr>
              <a:t>3.</a:t>
            </a:r>
            <a:r>
              <a:rPr lang="pl-PL" sz="3000" dirty="0">
                <a:solidFill>
                  <a:srgbClr val="0000FF"/>
                </a:solidFill>
              </a:rPr>
              <a:t>XXXII LO biologia chemia matematyka  IB</a:t>
            </a:r>
            <a:endParaRPr lang="pl-PL" sz="3000" dirty="0">
              <a:solidFill>
                <a:srgbClr val="FF0000"/>
              </a:solidFill>
              <a:latin typeface="Arial"/>
              <a:cs typeface="Arial"/>
            </a:endParaRPr>
          </a:p>
          <a:p>
            <a:pPr algn="l"/>
            <a:r>
              <a:rPr lang="pl-PL" sz="3000" dirty="0">
                <a:solidFill>
                  <a:srgbClr val="0000FF"/>
                </a:solidFill>
              </a:rPr>
              <a:t>4. XXXII LO biologia chemia angielski IE</a:t>
            </a:r>
            <a:endParaRPr lang="pl-PL" sz="3000" dirty="0">
              <a:solidFill>
                <a:srgbClr val="FF0000"/>
              </a:solidFill>
              <a:latin typeface="Arial"/>
              <a:cs typeface="Arial"/>
            </a:endParaRPr>
          </a:p>
          <a:p>
            <a:pPr algn="l"/>
            <a:r>
              <a:rPr lang="pl-PL" sz="3000" dirty="0">
                <a:solidFill>
                  <a:srgbClr val="00B050"/>
                </a:solidFill>
              </a:rPr>
              <a:t>5. I LO biologia chemia matematyka klasa ID</a:t>
            </a:r>
          </a:p>
          <a:p>
            <a:pPr algn="l"/>
            <a:r>
              <a:rPr lang="pl-PL" sz="3000" dirty="0">
                <a:solidFill>
                  <a:srgbClr val="00B050"/>
                </a:solidFill>
              </a:rPr>
              <a:t>6. I LO biologia chemia matematyka klasa IE</a:t>
            </a:r>
          </a:p>
          <a:p>
            <a:pPr algn="l"/>
            <a:r>
              <a:rPr lang="pl-PL" sz="3000" dirty="0">
                <a:solidFill>
                  <a:srgbClr val="FF0000"/>
                </a:solidFill>
              </a:rPr>
              <a:t>7.III LO matematyka geografia  angielski ID</a:t>
            </a:r>
          </a:p>
          <a:p>
            <a:pPr algn="l"/>
            <a:r>
              <a:rPr lang="pl-PL" sz="3000" dirty="0">
                <a:solidFill>
                  <a:srgbClr val="0070C0"/>
                </a:solidFill>
              </a:rPr>
              <a:t>8.XXXII LO geografia matematyka angielski ID</a:t>
            </a:r>
          </a:p>
          <a:p>
            <a:pPr algn="l"/>
            <a:r>
              <a:rPr lang="pl-PL" sz="3000" dirty="0">
                <a:solidFill>
                  <a:srgbClr val="00B050"/>
                </a:solidFill>
              </a:rPr>
              <a:t>9. I LO chemia matematyka angielski IC</a:t>
            </a:r>
          </a:p>
          <a:p>
            <a:pPr algn="l"/>
            <a:endParaRPr lang="pl-PL" sz="3200" dirty="0">
              <a:solidFill>
                <a:srgbClr val="00B050"/>
              </a:solidFill>
            </a:endParaRPr>
          </a:p>
          <a:p>
            <a:pPr algn="l"/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C74F4CB7-DF34-4755-9FD4-C0D2A89E6BD3}"/>
              </a:ext>
            </a:extLst>
          </p:cNvPr>
          <p:cNvSpPr txBox="1"/>
          <p:nvPr/>
        </p:nvSpPr>
        <p:spPr>
          <a:xfrm>
            <a:off x="1881809" y="119271"/>
            <a:ext cx="8521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3200" b="1" i="1" u="sng" dirty="0">
                <a:solidFill>
                  <a:srgbClr val="333399">
                    <a:lumMod val="50000"/>
                  </a:srgbClr>
                </a:solidFill>
                <a:latin typeface="Arial" charset="0"/>
              </a:rPr>
              <a:t>Przebieg rekrutacji</a:t>
            </a:r>
          </a:p>
        </p:txBody>
      </p:sp>
    </p:spTree>
    <p:extLst>
      <p:ext uri="{BB962C8B-B14F-4D97-AF65-F5344CB8AC3E}">
        <p14:creationId xmlns:p14="http://schemas.microsoft.com/office/powerpoint/2010/main" xmlns="" val="134480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9EA4B78-6AF9-4FF5-A6AD-159699DD3B18}"/>
              </a:ext>
            </a:extLst>
          </p:cNvPr>
          <p:cNvSpPr txBox="1"/>
          <p:nvPr/>
        </p:nvSpPr>
        <p:spPr>
          <a:xfrm>
            <a:off x="1524001" y="742122"/>
            <a:ext cx="46647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457200" indent="-457200">
              <a:buAutoNum type="arabicPeriod"/>
            </a:pPr>
            <a:endParaRPr lang="pl-P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EAF263E-A7A9-4E05-BA25-ED530E04475C}"/>
              </a:ext>
            </a:extLst>
          </p:cNvPr>
          <p:cNvSpPr txBox="1"/>
          <p:nvPr/>
        </p:nvSpPr>
        <p:spPr>
          <a:xfrm>
            <a:off x="1524000" y="940904"/>
            <a:ext cx="901147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sz="3200" dirty="0">
                <a:solidFill>
                  <a:srgbClr val="FF0000"/>
                </a:solidFill>
              </a:rPr>
              <a:t>Technik logistyk Technikum nr 2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3200" dirty="0">
                <a:solidFill>
                  <a:srgbClr val="00B050"/>
                </a:solidFill>
              </a:rPr>
              <a:t>Technik logistyk Technikum nr 3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3200" dirty="0">
                <a:solidFill>
                  <a:srgbClr val="990033"/>
                </a:solidFill>
              </a:rPr>
              <a:t>XV LO matematyka angielski geografia</a:t>
            </a:r>
          </a:p>
          <a:p>
            <a:pPr algn="l"/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71C4F5C4-232F-423A-9286-676C64051682}"/>
              </a:ext>
            </a:extLst>
          </p:cNvPr>
          <p:cNvSpPr txBox="1"/>
          <p:nvPr/>
        </p:nvSpPr>
        <p:spPr>
          <a:xfrm>
            <a:off x="2332383" y="145774"/>
            <a:ext cx="7805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Możemy wskazywać różne typy szkół</a:t>
            </a:r>
          </a:p>
        </p:txBody>
      </p:sp>
    </p:spTree>
    <p:extLst>
      <p:ext uri="{BB962C8B-B14F-4D97-AF65-F5344CB8AC3E}">
        <p14:creationId xmlns:p14="http://schemas.microsoft.com/office/powerpoint/2010/main" xmlns="" val="385032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9EA4B78-6AF9-4FF5-A6AD-159699DD3B18}"/>
              </a:ext>
            </a:extLst>
          </p:cNvPr>
          <p:cNvSpPr txBox="1"/>
          <p:nvPr/>
        </p:nvSpPr>
        <p:spPr>
          <a:xfrm>
            <a:off x="1524001" y="742122"/>
            <a:ext cx="46647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457200" indent="-457200">
              <a:buAutoNum type="arabicPeriod"/>
            </a:pPr>
            <a:endParaRPr lang="pl-P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EAF263E-A7A9-4E05-BA25-ED530E04475C}"/>
              </a:ext>
            </a:extLst>
          </p:cNvPr>
          <p:cNvSpPr txBox="1"/>
          <p:nvPr/>
        </p:nvSpPr>
        <p:spPr>
          <a:xfrm>
            <a:off x="1524000" y="940904"/>
            <a:ext cx="90114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sz="3200" dirty="0">
                <a:solidFill>
                  <a:srgbClr val="FF0000"/>
                </a:solidFill>
              </a:rPr>
              <a:t>Technik logistyk Technikum nr 2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3200" dirty="0">
                <a:solidFill>
                  <a:srgbClr val="00B050"/>
                </a:solidFill>
              </a:rPr>
              <a:t>Technik logistyk Technikum nr 3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3200" dirty="0">
                <a:solidFill>
                  <a:srgbClr val="990033"/>
                </a:solidFill>
              </a:rPr>
              <a:t>XV LO matematyka angielski geografia</a:t>
            </a:r>
          </a:p>
          <a:p>
            <a:pPr algn="l"/>
            <a:endParaRPr lang="pl-PL" sz="3200" dirty="0">
              <a:solidFill>
                <a:srgbClr val="FF0066"/>
              </a:solidFill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71C4F5C4-232F-423A-9286-676C64051682}"/>
              </a:ext>
            </a:extLst>
          </p:cNvPr>
          <p:cNvSpPr txBox="1"/>
          <p:nvPr/>
        </p:nvSpPr>
        <p:spPr>
          <a:xfrm>
            <a:off x="2332383" y="145774"/>
            <a:ext cx="7805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Przebieg rekrutacji</a:t>
            </a:r>
          </a:p>
        </p:txBody>
      </p:sp>
    </p:spTree>
    <p:extLst>
      <p:ext uri="{BB962C8B-B14F-4D97-AF65-F5344CB8AC3E}">
        <p14:creationId xmlns:p14="http://schemas.microsoft.com/office/powerpoint/2010/main" xmlns="" val="247060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9EA4B78-6AF9-4FF5-A6AD-159699DD3B18}"/>
              </a:ext>
            </a:extLst>
          </p:cNvPr>
          <p:cNvSpPr txBox="1"/>
          <p:nvPr/>
        </p:nvSpPr>
        <p:spPr>
          <a:xfrm>
            <a:off x="1524001" y="742122"/>
            <a:ext cx="46647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457200" indent="-457200">
              <a:buAutoNum type="arabicPeriod"/>
            </a:pPr>
            <a:endParaRPr lang="pl-P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EAF263E-A7A9-4E05-BA25-ED530E04475C}"/>
              </a:ext>
            </a:extLst>
          </p:cNvPr>
          <p:cNvSpPr txBox="1"/>
          <p:nvPr/>
        </p:nvSpPr>
        <p:spPr>
          <a:xfrm>
            <a:off x="1524000" y="940903"/>
            <a:ext cx="901147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sz="3200" dirty="0">
                <a:solidFill>
                  <a:srgbClr val="FF0000"/>
                </a:solidFill>
              </a:rPr>
              <a:t>Technik żywienia i usług </a:t>
            </a:r>
            <a:r>
              <a:rPr lang="pl-PL" sz="3200" dirty="0" err="1">
                <a:solidFill>
                  <a:srgbClr val="FF0000"/>
                </a:solidFill>
              </a:rPr>
              <a:t>gastr</a:t>
            </a:r>
            <a:r>
              <a:rPr lang="pl-PL" sz="3200" dirty="0">
                <a:solidFill>
                  <a:srgbClr val="FF0000"/>
                </a:solidFill>
              </a:rPr>
              <a:t>. IC T nr4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3200" dirty="0">
                <a:solidFill>
                  <a:srgbClr val="FF0000"/>
                </a:solidFill>
              </a:rPr>
              <a:t>Technik żywienia i usług </a:t>
            </a:r>
            <a:r>
              <a:rPr lang="pl-PL" sz="3200" dirty="0" err="1">
                <a:solidFill>
                  <a:srgbClr val="FF0000"/>
                </a:solidFill>
              </a:rPr>
              <a:t>gastr</a:t>
            </a:r>
            <a:r>
              <a:rPr lang="pl-PL" sz="3200" dirty="0">
                <a:solidFill>
                  <a:srgbClr val="FF0000"/>
                </a:solidFill>
              </a:rPr>
              <a:t>. ID T nr4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3200" dirty="0">
                <a:solidFill>
                  <a:srgbClr val="FF0000"/>
                </a:solidFill>
              </a:rPr>
              <a:t>Technik żywienia i usług </a:t>
            </a:r>
            <a:r>
              <a:rPr lang="pl-PL" sz="3200" dirty="0" err="1">
                <a:solidFill>
                  <a:srgbClr val="FF0000"/>
                </a:solidFill>
              </a:rPr>
              <a:t>gastr</a:t>
            </a:r>
            <a:r>
              <a:rPr lang="pl-PL" sz="3200" dirty="0">
                <a:solidFill>
                  <a:srgbClr val="FF0000"/>
                </a:solidFill>
              </a:rPr>
              <a:t>. IC T nr 4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3200" dirty="0">
                <a:solidFill>
                  <a:srgbClr val="0070C0"/>
                </a:solidFill>
              </a:rPr>
              <a:t>Technik technologii żywności T nr 6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3200" dirty="0">
                <a:solidFill>
                  <a:srgbClr val="00B050"/>
                </a:solidFill>
              </a:rPr>
              <a:t>Branżowa Szkoła I stopnia nr 4 kucharz 1a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3200" dirty="0">
                <a:solidFill>
                  <a:srgbClr val="00B050"/>
                </a:solidFill>
              </a:rPr>
              <a:t>Branżowa Szkoła I stopnia nr 4 kucharz 1b</a:t>
            </a:r>
          </a:p>
          <a:p>
            <a:pPr algn="l"/>
            <a:endParaRPr lang="pl-PL" sz="3200" dirty="0">
              <a:solidFill>
                <a:srgbClr val="FF0066"/>
              </a:solidFill>
            </a:endParaRPr>
          </a:p>
          <a:p>
            <a:pPr algn="l"/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71C4F5C4-232F-423A-9286-676C64051682}"/>
              </a:ext>
            </a:extLst>
          </p:cNvPr>
          <p:cNvSpPr txBox="1"/>
          <p:nvPr/>
        </p:nvSpPr>
        <p:spPr>
          <a:xfrm>
            <a:off x="2332383" y="145774"/>
            <a:ext cx="7805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Możemy wskazywać różne typy szkół </a:t>
            </a:r>
          </a:p>
        </p:txBody>
      </p:sp>
    </p:spTree>
    <p:extLst>
      <p:ext uri="{BB962C8B-B14F-4D97-AF65-F5344CB8AC3E}">
        <p14:creationId xmlns:p14="http://schemas.microsoft.com/office/powerpoint/2010/main" xmlns="" val="198491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9EA4B78-6AF9-4FF5-A6AD-159699DD3B18}"/>
              </a:ext>
            </a:extLst>
          </p:cNvPr>
          <p:cNvSpPr txBox="1"/>
          <p:nvPr/>
        </p:nvSpPr>
        <p:spPr>
          <a:xfrm>
            <a:off x="1524001" y="742122"/>
            <a:ext cx="46647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457200" indent="-457200">
              <a:buAutoNum type="arabicPeriod"/>
            </a:pPr>
            <a:endParaRPr lang="pl-P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EAF263E-A7A9-4E05-BA25-ED530E04475C}"/>
              </a:ext>
            </a:extLst>
          </p:cNvPr>
          <p:cNvSpPr txBox="1"/>
          <p:nvPr/>
        </p:nvSpPr>
        <p:spPr>
          <a:xfrm>
            <a:off x="1524000" y="940903"/>
            <a:ext cx="90114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sz="3200" dirty="0">
                <a:solidFill>
                  <a:srgbClr val="FF0000"/>
                </a:solidFill>
              </a:rPr>
              <a:t>Technik żywienia i usług </a:t>
            </a:r>
            <a:r>
              <a:rPr lang="pl-PL" sz="3200" dirty="0" err="1">
                <a:solidFill>
                  <a:srgbClr val="FF0000"/>
                </a:solidFill>
              </a:rPr>
              <a:t>gastr</a:t>
            </a:r>
            <a:r>
              <a:rPr lang="pl-PL" sz="3200" dirty="0">
                <a:solidFill>
                  <a:srgbClr val="FF0000"/>
                </a:solidFill>
              </a:rPr>
              <a:t>. IC T nr4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3200" dirty="0">
                <a:solidFill>
                  <a:srgbClr val="FF0000"/>
                </a:solidFill>
              </a:rPr>
              <a:t>Technik żywienia i usług </a:t>
            </a:r>
            <a:r>
              <a:rPr lang="pl-PL" sz="3200" dirty="0" err="1">
                <a:solidFill>
                  <a:srgbClr val="FF0000"/>
                </a:solidFill>
              </a:rPr>
              <a:t>gastr</a:t>
            </a:r>
            <a:r>
              <a:rPr lang="pl-PL" sz="3200" dirty="0">
                <a:solidFill>
                  <a:srgbClr val="FF0000"/>
                </a:solidFill>
              </a:rPr>
              <a:t>. ID T nr4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3200" dirty="0">
                <a:solidFill>
                  <a:srgbClr val="FF0000"/>
                </a:solidFill>
              </a:rPr>
              <a:t>Technik żywienia i usług </a:t>
            </a:r>
            <a:r>
              <a:rPr lang="pl-PL" sz="3200" dirty="0" err="1">
                <a:solidFill>
                  <a:srgbClr val="FF0000"/>
                </a:solidFill>
              </a:rPr>
              <a:t>gastr</a:t>
            </a:r>
            <a:r>
              <a:rPr lang="pl-PL" sz="3200" dirty="0">
                <a:solidFill>
                  <a:srgbClr val="FF0000"/>
                </a:solidFill>
              </a:rPr>
              <a:t>. IC T nr 4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3200" dirty="0">
                <a:solidFill>
                  <a:srgbClr val="0070C0"/>
                </a:solidFill>
              </a:rPr>
              <a:t>Technik technologii żywności T nr 6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3200" dirty="0">
                <a:solidFill>
                  <a:srgbClr val="00B050"/>
                </a:solidFill>
              </a:rPr>
              <a:t>Branżowa Szkoła I stopnia nr 4 kucharz 1a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3200" dirty="0">
                <a:solidFill>
                  <a:srgbClr val="00B050"/>
                </a:solidFill>
              </a:rPr>
              <a:t>Branżowa Szkoła I stopnia nr 4 kucharz 1b</a:t>
            </a:r>
          </a:p>
          <a:p>
            <a:pPr algn="l"/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71C4F5C4-232F-423A-9286-676C64051682}"/>
              </a:ext>
            </a:extLst>
          </p:cNvPr>
          <p:cNvSpPr txBox="1"/>
          <p:nvPr/>
        </p:nvSpPr>
        <p:spPr>
          <a:xfrm>
            <a:off x="2332383" y="145774"/>
            <a:ext cx="7805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Przebieg rekrutacji</a:t>
            </a:r>
          </a:p>
        </p:txBody>
      </p:sp>
    </p:spTree>
    <p:extLst>
      <p:ext uri="{BB962C8B-B14F-4D97-AF65-F5344CB8AC3E}">
        <p14:creationId xmlns:p14="http://schemas.microsoft.com/office/powerpoint/2010/main" xmlns="" val="127859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xmlns="" id="{A14BE578-7C16-4BF8-9E9E-51714A026385}"/>
              </a:ext>
            </a:extLst>
          </p:cNvPr>
          <p:cNvGraphicFramePr>
            <a:graphicFrameLocks noGrp="1"/>
          </p:cNvGraphicFramePr>
          <p:nvPr/>
        </p:nvGraphicFramePr>
        <p:xfrm>
          <a:off x="1508235" y="378373"/>
          <a:ext cx="9130748" cy="768626"/>
        </p:xfrm>
        <a:graphic>
          <a:graphicData uri="http://schemas.openxmlformats.org/drawingml/2006/table">
            <a:tbl>
              <a:tblPr firstRow="1" firstCol="1" bandRow="1"/>
              <a:tblGrid>
                <a:gridCol w="4532243">
                  <a:extLst>
                    <a:ext uri="{9D8B030D-6E8A-4147-A177-3AD203B41FA5}">
                      <a16:colId xmlns:a16="http://schemas.microsoft.com/office/drawing/2014/main" xmlns="" val="3331300603"/>
                    </a:ext>
                  </a:extLst>
                </a:gridCol>
                <a:gridCol w="4598505">
                  <a:extLst>
                    <a:ext uri="{9D8B030D-6E8A-4147-A177-3AD203B41FA5}">
                      <a16:colId xmlns:a16="http://schemas.microsoft.com/office/drawing/2014/main" xmlns="" val="1844527737"/>
                    </a:ext>
                  </a:extLst>
                </a:gridCol>
              </a:tblGrid>
              <a:tr h="7686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4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Adam 130 pkt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4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Michał 129 pkt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53904712"/>
                  </a:ext>
                </a:extLst>
              </a:tr>
            </a:tbl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B3126918-DAA7-4104-ADC8-4E226D682041}"/>
              </a:ext>
            </a:extLst>
          </p:cNvPr>
          <p:cNvSpPr txBox="1"/>
          <p:nvPr/>
        </p:nvSpPr>
        <p:spPr>
          <a:xfrm>
            <a:off x="1494983" y="1162765"/>
            <a:ext cx="4585251" cy="4167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pl-PL" sz="3200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Klasa </a:t>
            </a:r>
            <a:r>
              <a:rPr lang="pl-PL" sz="3200" dirty="0" err="1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Ia</a:t>
            </a:r>
            <a:r>
              <a:rPr lang="pl-PL" sz="3200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ILO</a:t>
            </a: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pl-PL" sz="3200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2. Klasa </a:t>
            </a:r>
            <a:r>
              <a:rPr lang="pl-PL" sz="3200" dirty="0" err="1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Ia</a:t>
            </a:r>
            <a:r>
              <a:rPr lang="pl-PL" sz="3200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II LO</a:t>
            </a: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pl-PL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………………………………………</a:t>
            </a:r>
          </a:p>
          <a:p>
            <a:pPr>
              <a:lnSpc>
                <a:spcPct val="107000"/>
              </a:lnSpc>
              <a:defRPr/>
            </a:pPr>
            <a:r>
              <a:rPr lang="pl-PL" sz="32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3. Klasa </a:t>
            </a:r>
            <a:r>
              <a:rPr lang="pl-PL" sz="3200" dirty="0" err="1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Ia</a:t>
            </a:r>
            <a:r>
              <a:rPr lang="pl-PL" sz="32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III LO</a:t>
            </a:r>
          </a:p>
          <a:p>
            <a:pPr>
              <a:lnSpc>
                <a:spcPct val="107000"/>
              </a:lnSpc>
              <a:defRPr/>
            </a:pPr>
            <a:r>
              <a:rPr lang="pl-PL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………………………………………</a:t>
            </a: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pl-PL" sz="3200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Klasa </a:t>
            </a:r>
            <a:r>
              <a:rPr lang="pl-PL" sz="3200" dirty="0" err="1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Ib</a:t>
            </a:r>
            <a:r>
              <a:rPr lang="pl-PL" sz="3200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ILO</a:t>
            </a: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pl-PL" sz="3200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5. Klasa </a:t>
            </a:r>
            <a:r>
              <a:rPr lang="pl-PL" sz="3200" dirty="0" err="1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Ib</a:t>
            </a:r>
            <a:r>
              <a:rPr lang="pl-PL" sz="3200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II LO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F6279EC5-C83C-45DD-9D46-A4933792A525}"/>
              </a:ext>
            </a:extLst>
          </p:cNvPr>
          <p:cNvSpPr txBox="1"/>
          <p:nvPr/>
        </p:nvSpPr>
        <p:spPr>
          <a:xfrm>
            <a:off x="6190593" y="1099703"/>
            <a:ext cx="4572001" cy="4373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3200" b="1" dirty="0">
              <a:solidFill>
                <a:srgbClr val="C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3200" dirty="0">
              <a:solidFill>
                <a:srgbClr val="C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3200" b="1" dirty="0">
                <a:latin typeface="Calibri" panose="020F0502020204030204" pitchFamily="34" charset="0"/>
                <a:cs typeface="Times New Roman" panose="02020603050405020304" pitchFamily="18" charset="0"/>
              </a:rPr>
              <a:t>………………………………………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32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pl-PL" sz="32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Klasa </a:t>
            </a:r>
            <a:r>
              <a:rPr lang="pl-PL" sz="3200" b="1" dirty="0" err="1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Ia</a:t>
            </a:r>
            <a:r>
              <a:rPr lang="pl-PL" sz="32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III LO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3200" b="1" dirty="0">
                <a:latin typeface="Calibri" panose="020F0502020204030204" pitchFamily="34" charset="0"/>
                <a:cs typeface="Times New Roman" panose="02020603050405020304" pitchFamily="18" charset="0"/>
              </a:rPr>
              <a:t>………………………………………</a:t>
            </a: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pl-PL" sz="3200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Klasa </a:t>
            </a:r>
            <a:r>
              <a:rPr lang="pl-PL" sz="3200" dirty="0" err="1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Ib</a:t>
            </a:r>
            <a:r>
              <a:rPr lang="pl-PL" sz="3200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ILO</a:t>
            </a: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pl-PL" sz="3200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3. Klasa </a:t>
            </a:r>
            <a:r>
              <a:rPr lang="pl-PL" sz="3200" dirty="0" err="1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Ib</a:t>
            </a:r>
            <a:r>
              <a:rPr lang="pl-PL" sz="3200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II LO</a:t>
            </a:r>
          </a:p>
        </p:txBody>
      </p:sp>
    </p:spTree>
    <p:extLst>
      <p:ext uri="{BB962C8B-B14F-4D97-AF65-F5344CB8AC3E}">
        <p14:creationId xmlns:p14="http://schemas.microsoft.com/office/powerpoint/2010/main" xmlns="" val="324678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4000" y="1"/>
            <a:ext cx="8769350" cy="927462"/>
          </a:xfrm>
        </p:spPr>
        <p:txBody>
          <a:bodyPr/>
          <a:lstStyle/>
          <a:p>
            <a:pPr algn="l"/>
            <a:r>
              <a:rPr lang="pl-PL" sz="2800" i="1" u="sng" dirty="0"/>
              <a:t>Przy układaniu listy preferencji pamiętajmy: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24000" y="821636"/>
            <a:ext cx="9144000" cy="5156890"/>
          </a:xfrm>
        </p:spPr>
        <p:txBody>
          <a:bodyPr/>
          <a:lstStyle/>
          <a:p>
            <a:r>
              <a:rPr lang="pl-PL" b="1" dirty="0">
                <a:solidFill>
                  <a:srgbClr val="7030A0"/>
                </a:solidFill>
                <a:cs typeface="Arial"/>
              </a:rPr>
              <a:t>Kolejność na liście pełni kluczową rolę w procesie naboru.</a:t>
            </a:r>
          </a:p>
          <a:p>
            <a:r>
              <a:rPr lang="pl-PL" b="1" dirty="0">
                <a:solidFill>
                  <a:srgbClr val="7030A0"/>
                </a:solidFill>
                <a:cs typeface="Arial"/>
              </a:rPr>
              <a:t>Klasy z jednej szkoły nie muszą na liście następować po sobie.</a:t>
            </a:r>
          </a:p>
          <a:p>
            <a:r>
              <a:rPr lang="pl-PL" b="1" dirty="0">
                <a:solidFill>
                  <a:srgbClr val="7030A0"/>
                </a:solidFill>
                <a:cs typeface="Arial"/>
              </a:rPr>
              <a:t>Należy zapoznać się z ofertą wszystkich wskazywanych klas.</a:t>
            </a:r>
          </a:p>
          <a:p>
            <a:r>
              <a:rPr lang="pl-PL" b="1" dirty="0">
                <a:solidFill>
                  <a:srgbClr val="7030A0"/>
                </a:solidFill>
                <a:cs typeface="Arial"/>
              </a:rPr>
              <a:t>Możemy wybierać różne typy szkół.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4000" y="391750"/>
            <a:ext cx="8769350" cy="1439862"/>
          </a:xfrm>
        </p:spPr>
        <p:txBody>
          <a:bodyPr/>
          <a:lstStyle/>
          <a:p>
            <a:r>
              <a:rPr lang="pl-PL" b="1" dirty="0">
                <a:solidFill>
                  <a:srgbClr val="0070C0"/>
                </a:solidFill>
              </a:rPr>
              <a:t>Jak praktycznie wskazać szkoły (klasy)?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05001" y="1815737"/>
            <a:ext cx="8388349" cy="4162788"/>
          </a:xfrm>
        </p:spPr>
        <p:txBody>
          <a:bodyPr/>
          <a:lstStyle/>
          <a:p>
            <a:pPr algn="ctr">
              <a:buNone/>
            </a:pPr>
            <a:r>
              <a:rPr lang="pl-PL" sz="2400" i="1" dirty="0"/>
              <a:t/>
            </a:r>
            <a:br>
              <a:rPr lang="pl-PL" sz="2400" i="1" dirty="0"/>
            </a:br>
            <a:r>
              <a:rPr lang="pl-PL" sz="2400" i="1" dirty="0">
                <a:solidFill>
                  <a:srgbClr val="0070C0"/>
                </a:solidFill>
              </a:rPr>
              <a:t>Kandydat wybiera dowolną </a:t>
            </a:r>
            <a:r>
              <a:rPr lang="pl-PL" sz="2400" i="1" u="sng" dirty="0">
                <a:solidFill>
                  <a:srgbClr val="0070C0"/>
                </a:solidFill>
              </a:rPr>
              <a:t>liczbę oddziałów z dowolnej liczby szkół ponadpodstawowych</a:t>
            </a:r>
            <a:r>
              <a:rPr lang="pl-PL" sz="2400" i="1" dirty="0">
                <a:solidFill>
                  <a:srgbClr val="0070C0"/>
                </a:solidFill>
              </a:rPr>
              <a:t> układając je w formie listy preferencji, rozpoczynając od oddziału do którego chciałby być przyjęty w pierwszej kolejności </a:t>
            </a:r>
          </a:p>
          <a:p>
            <a:pPr algn="ctr">
              <a:buNone/>
            </a:pPr>
            <a:r>
              <a:rPr lang="pl-PL" sz="2400" i="1" dirty="0">
                <a:solidFill>
                  <a:srgbClr val="0070C0"/>
                </a:solidFill>
              </a:rPr>
              <a:t>(klasy z tej samej szkoły nie muszą być umieszczone </a:t>
            </a:r>
            <a:br>
              <a:rPr lang="pl-PL" sz="2400" i="1" dirty="0">
                <a:solidFill>
                  <a:srgbClr val="0070C0"/>
                </a:solidFill>
              </a:rPr>
            </a:br>
            <a:r>
              <a:rPr lang="pl-PL" sz="2400" i="1" dirty="0">
                <a:solidFill>
                  <a:srgbClr val="0070C0"/>
                </a:solidFill>
              </a:rPr>
              <a:t>obok siebie na liście).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21FF3FA-DC2B-45DB-8280-1C7585865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750" y="1"/>
            <a:ext cx="7297964" cy="5978525"/>
          </a:xfrm>
        </p:spPr>
        <p:txBody>
          <a:bodyPr/>
          <a:lstStyle/>
          <a:p>
            <a:pPr marL="0" indent="0">
              <a:buNone/>
            </a:pPr>
            <a:r>
              <a:rPr lang="pl-PL" sz="2400" b="1" dirty="0">
                <a:solidFill>
                  <a:srgbClr val="FF0000"/>
                </a:solidFill>
              </a:rPr>
              <a:t>Technikum nr 9</a:t>
            </a:r>
          </a:p>
          <a:p>
            <a:pPr marL="514350" indent="-514350">
              <a:buAutoNum type="arabicPeriod"/>
            </a:pPr>
            <a:r>
              <a:rPr lang="pl-PL" sz="2400" b="1" dirty="0">
                <a:solidFill>
                  <a:srgbClr val="FF0000"/>
                </a:solidFill>
              </a:rPr>
              <a:t>Technik programista</a:t>
            </a:r>
          </a:p>
          <a:p>
            <a:pPr marL="514350" indent="-514350">
              <a:buAutoNum type="arabicPeriod"/>
            </a:pPr>
            <a:r>
              <a:rPr lang="pl-PL" sz="2400" b="1" dirty="0">
                <a:solidFill>
                  <a:srgbClr val="FF0000"/>
                </a:solidFill>
              </a:rPr>
              <a:t>Technik informatyk</a:t>
            </a:r>
          </a:p>
          <a:p>
            <a:pPr marL="514350" indent="-514350">
              <a:buAutoNum type="arabicPeriod"/>
            </a:pPr>
            <a:r>
              <a:rPr lang="pl-PL" sz="2400" b="1" dirty="0">
                <a:solidFill>
                  <a:srgbClr val="FF0000"/>
                </a:solidFill>
              </a:rPr>
              <a:t>Technik mechatronik</a:t>
            </a:r>
          </a:p>
          <a:p>
            <a:pPr marL="0" indent="0">
              <a:buNone/>
            </a:pPr>
            <a:r>
              <a:rPr lang="pl-PL" sz="2400" b="1" dirty="0">
                <a:solidFill>
                  <a:srgbClr val="00B050"/>
                </a:solidFill>
              </a:rPr>
              <a:t>Technikum nr 10</a:t>
            </a:r>
          </a:p>
          <a:p>
            <a:pPr marL="514350" indent="-514350">
              <a:buAutoNum type="arabicPeriod"/>
            </a:pPr>
            <a:r>
              <a:rPr lang="pl-PL" sz="2400" b="1" dirty="0">
                <a:solidFill>
                  <a:srgbClr val="00B050"/>
                </a:solidFill>
              </a:rPr>
              <a:t>Technik programista</a:t>
            </a:r>
          </a:p>
          <a:p>
            <a:pPr marL="514350" indent="-514350">
              <a:buAutoNum type="arabicPeriod"/>
            </a:pPr>
            <a:r>
              <a:rPr lang="pl-PL" sz="2400" b="1" dirty="0">
                <a:solidFill>
                  <a:srgbClr val="00B050"/>
                </a:solidFill>
              </a:rPr>
              <a:t>Technik informatyk</a:t>
            </a:r>
          </a:p>
          <a:p>
            <a:pPr marL="514350" indent="-514350">
              <a:buAutoNum type="arabicPeriod"/>
            </a:pPr>
            <a:r>
              <a:rPr lang="pl-PL" sz="2400" b="1" dirty="0">
                <a:solidFill>
                  <a:srgbClr val="00B050"/>
                </a:solidFill>
              </a:rPr>
              <a:t>Technik mechatronik</a:t>
            </a:r>
          </a:p>
          <a:p>
            <a:pPr marL="0" indent="0">
              <a:buNone/>
            </a:pPr>
            <a:r>
              <a:rPr lang="pl-PL" sz="2400" b="1" dirty="0">
                <a:solidFill>
                  <a:srgbClr val="0070C0"/>
                </a:solidFill>
              </a:rPr>
              <a:t>Technikum nr 17</a:t>
            </a:r>
          </a:p>
          <a:p>
            <a:pPr marL="0" indent="0">
              <a:buNone/>
            </a:pPr>
            <a:r>
              <a:rPr lang="pl-PL" sz="2400" b="1" dirty="0">
                <a:solidFill>
                  <a:srgbClr val="0070C0"/>
                </a:solidFill>
              </a:rPr>
              <a:t>1. Technik programista</a:t>
            </a:r>
          </a:p>
          <a:p>
            <a:pPr marL="0" indent="0">
              <a:buNone/>
            </a:pPr>
            <a:r>
              <a:rPr lang="pl-PL" sz="2400" b="1" dirty="0">
                <a:solidFill>
                  <a:srgbClr val="0070C0"/>
                </a:solidFill>
              </a:rPr>
              <a:t>2. Technik informatyk</a:t>
            </a:r>
          </a:p>
          <a:p>
            <a:pPr marL="0" indent="0">
              <a:buNone/>
            </a:pPr>
            <a:r>
              <a:rPr lang="pl-PL" sz="2400" b="1" dirty="0">
                <a:solidFill>
                  <a:srgbClr val="0070C0"/>
                </a:solidFill>
              </a:rPr>
              <a:t>3. Technik mechatronik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1C4BB43-1B66-4318-860C-79E2D17B94DC}"/>
              </a:ext>
            </a:extLst>
          </p:cNvPr>
          <p:cNvSpPr txBox="1"/>
          <p:nvPr/>
        </p:nvSpPr>
        <p:spPr>
          <a:xfrm>
            <a:off x="5300871" y="36971"/>
            <a:ext cx="52081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sz="2600" dirty="0">
                <a:solidFill>
                  <a:srgbClr val="FFC000"/>
                </a:solidFill>
              </a:rPr>
              <a:t> </a:t>
            </a:r>
          </a:p>
          <a:p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AE3C72BD-A1D1-4B7D-ACBD-1B494A36A7F5}"/>
              </a:ext>
            </a:extLst>
          </p:cNvPr>
          <p:cNvSpPr txBox="1"/>
          <p:nvPr/>
        </p:nvSpPr>
        <p:spPr>
          <a:xfrm>
            <a:off x="5559287" y="267031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99287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4099408-B416-45AE-BA1C-DCE3817E7577}"/>
              </a:ext>
            </a:extLst>
          </p:cNvPr>
          <p:cNvSpPr txBox="1"/>
          <p:nvPr/>
        </p:nvSpPr>
        <p:spPr>
          <a:xfrm>
            <a:off x="2188030" y="665018"/>
            <a:ext cx="7957457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sz="4000" dirty="0">
                <a:solidFill>
                  <a:srgbClr val="FF0000"/>
                </a:solidFill>
              </a:rPr>
              <a:t>1. Technik programista T nr 9</a:t>
            </a:r>
          </a:p>
          <a:p>
            <a:pPr algn="l"/>
            <a:r>
              <a:rPr lang="pl-PL" sz="4000" dirty="0">
                <a:solidFill>
                  <a:srgbClr val="00B050"/>
                </a:solidFill>
              </a:rPr>
              <a:t>2. Technik programista T nr 10</a:t>
            </a:r>
          </a:p>
          <a:p>
            <a:pPr algn="l"/>
            <a:r>
              <a:rPr lang="pl-PL" sz="4000" dirty="0">
                <a:solidFill>
                  <a:srgbClr val="0070C0"/>
                </a:solidFill>
              </a:rPr>
              <a:t>3. Technik programista T nr 17</a:t>
            </a:r>
          </a:p>
          <a:p>
            <a:pPr algn="l"/>
            <a:endParaRPr lang="pl-PL" sz="4000" dirty="0">
              <a:solidFill>
                <a:srgbClr val="0070C0"/>
              </a:solidFill>
            </a:endParaRP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415959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21FF3FA-DC2B-45DB-8280-1C7585865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"/>
            <a:ext cx="4572000" cy="5978525"/>
          </a:xfrm>
        </p:spPr>
        <p:txBody>
          <a:bodyPr/>
          <a:lstStyle/>
          <a:p>
            <a:pPr marL="0" indent="0">
              <a:buNone/>
            </a:pPr>
            <a:r>
              <a:rPr lang="pl-PL" sz="2600" b="1" dirty="0">
                <a:solidFill>
                  <a:srgbClr val="FF0000"/>
                </a:solidFill>
              </a:rPr>
              <a:t>Technikum nr 9</a:t>
            </a:r>
          </a:p>
          <a:p>
            <a:pPr marL="514350" indent="-514350">
              <a:buAutoNum type="arabicPeriod"/>
            </a:pPr>
            <a:r>
              <a:rPr lang="pl-PL" sz="2600" b="1" dirty="0">
                <a:solidFill>
                  <a:srgbClr val="FF0000"/>
                </a:solidFill>
              </a:rPr>
              <a:t>Technik programista</a:t>
            </a:r>
          </a:p>
          <a:p>
            <a:pPr marL="514350" indent="-514350">
              <a:buAutoNum type="arabicPeriod"/>
            </a:pPr>
            <a:r>
              <a:rPr lang="pl-PL" sz="2600" b="1" dirty="0">
                <a:solidFill>
                  <a:srgbClr val="FF0000"/>
                </a:solidFill>
              </a:rPr>
              <a:t>Technik informatyk</a:t>
            </a:r>
          </a:p>
          <a:p>
            <a:pPr marL="514350" indent="-514350">
              <a:buAutoNum type="arabicPeriod"/>
            </a:pPr>
            <a:r>
              <a:rPr lang="pl-PL" sz="2600" b="1" dirty="0">
                <a:solidFill>
                  <a:srgbClr val="FF0000"/>
                </a:solidFill>
              </a:rPr>
              <a:t>Technik mechatronik</a:t>
            </a:r>
          </a:p>
          <a:p>
            <a:pPr marL="0" indent="0">
              <a:buNone/>
            </a:pPr>
            <a:r>
              <a:rPr lang="pl-PL" sz="2600" b="1" dirty="0">
                <a:solidFill>
                  <a:srgbClr val="00B050"/>
                </a:solidFill>
              </a:rPr>
              <a:t>Technikum nr 10</a:t>
            </a:r>
          </a:p>
          <a:p>
            <a:pPr marL="514350" indent="-514350">
              <a:buAutoNum type="arabicPeriod"/>
            </a:pPr>
            <a:r>
              <a:rPr lang="pl-PL" sz="2600" b="1" dirty="0">
                <a:solidFill>
                  <a:srgbClr val="00B050"/>
                </a:solidFill>
              </a:rPr>
              <a:t>Technik programista</a:t>
            </a:r>
          </a:p>
          <a:p>
            <a:pPr marL="514350" indent="-514350">
              <a:buAutoNum type="arabicPeriod"/>
            </a:pPr>
            <a:r>
              <a:rPr lang="pl-PL" sz="2600" b="1" dirty="0">
                <a:solidFill>
                  <a:srgbClr val="00B050"/>
                </a:solidFill>
              </a:rPr>
              <a:t>Technik informatyk</a:t>
            </a:r>
          </a:p>
          <a:p>
            <a:pPr marL="514350" indent="-514350">
              <a:buAutoNum type="arabicPeriod"/>
            </a:pPr>
            <a:r>
              <a:rPr lang="pl-PL" sz="2600" b="1" dirty="0">
                <a:solidFill>
                  <a:srgbClr val="00B050"/>
                </a:solidFill>
              </a:rPr>
              <a:t>Technik mechatronik</a:t>
            </a:r>
          </a:p>
          <a:p>
            <a:pPr marL="0" indent="0">
              <a:buNone/>
            </a:pPr>
            <a:r>
              <a:rPr lang="pl-PL" sz="2600" b="1" dirty="0">
                <a:solidFill>
                  <a:srgbClr val="0070C0"/>
                </a:solidFill>
              </a:rPr>
              <a:t>Technikum nr 17</a:t>
            </a:r>
          </a:p>
          <a:p>
            <a:pPr marL="0" indent="0">
              <a:buNone/>
            </a:pPr>
            <a:r>
              <a:rPr lang="pl-PL" sz="2600" b="1" dirty="0">
                <a:solidFill>
                  <a:srgbClr val="0070C0"/>
                </a:solidFill>
              </a:rPr>
              <a:t>1. Technik programista</a:t>
            </a:r>
          </a:p>
          <a:p>
            <a:pPr marL="0" indent="0">
              <a:buNone/>
            </a:pPr>
            <a:r>
              <a:rPr lang="pl-PL" sz="2600" b="1" dirty="0">
                <a:solidFill>
                  <a:srgbClr val="0070C0"/>
                </a:solidFill>
              </a:rPr>
              <a:t>2. Technik informatyk</a:t>
            </a:r>
          </a:p>
          <a:p>
            <a:pPr marL="0" indent="0">
              <a:buNone/>
            </a:pPr>
            <a:r>
              <a:rPr lang="pl-PL" sz="2600" b="1" dirty="0">
                <a:solidFill>
                  <a:srgbClr val="0070C0"/>
                </a:solidFill>
              </a:rPr>
              <a:t>3. Technik mechatronik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AE3C72BD-A1D1-4B7D-ACBD-1B494A36A7F5}"/>
              </a:ext>
            </a:extLst>
          </p:cNvPr>
          <p:cNvSpPr txBox="1"/>
          <p:nvPr/>
        </p:nvSpPr>
        <p:spPr>
          <a:xfrm>
            <a:off x="5559287" y="267031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328617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4099408-B416-45AE-BA1C-DCE3817E7577}"/>
              </a:ext>
            </a:extLst>
          </p:cNvPr>
          <p:cNvSpPr txBox="1"/>
          <p:nvPr/>
        </p:nvSpPr>
        <p:spPr>
          <a:xfrm>
            <a:off x="1524001" y="1"/>
            <a:ext cx="914400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sz="3600" dirty="0">
                <a:solidFill>
                  <a:srgbClr val="FF0000"/>
                </a:solidFill>
              </a:rPr>
              <a:t>1. Technik programista T nr 9</a:t>
            </a:r>
          </a:p>
          <a:p>
            <a:pPr algn="l"/>
            <a:r>
              <a:rPr lang="pl-PL" sz="3600" dirty="0">
                <a:solidFill>
                  <a:srgbClr val="00B050"/>
                </a:solidFill>
              </a:rPr>
              <a:t>2. Technik programista T nr 10</a:t>
            </a:r>
          </a:p>
          <a:p>
            <a:pPr algn="l"/>
            <a:r>
              <a:rPr lang="pl-PL" sz="3600" dirty="0">
                <a:solidFill>
                  <a:srgbClr val="0070C0"/>
                </a:solidFill>
              </a:rPr>
              <a:t>3. Technik programista T nr 17</a:t>
            </a:r>
          </a:p>
          <a:p>
            <a:pPr algn="l"/>
            <a:r>
              <a:rPr lang="pl-PL" sz="3600" dirty="0">
                <a:solidFill>
                  <a:srgbClr val="FF0000"/>
                </a:solidFill>
              </a:rPr>
              <a:t>4. Technik informatyk T nr 9</a:t>
            </a:r>
          </a:p>
          <a:p>
            <a:pPr algn="l"/>
            <a:r>
              <a:rPr lang="pl-PL" sz="3600" dirty="0">
                <a:solidFill>
                  <a:srgbClr val="00B050"/>
                </a:solidFill>
              </a:rPr>
              <a:t>5. Technik informatyk T nr 10</a:t>
            </a:r>
          </a:p>
          <a:p>
            <a:pPr algn="l"/>
            <a:r>
              <a:rPr lang="pl-PL" sz="3600" dirty="0">
                <a:solidFill>
                  <a:srgbClr val="0070C0"/>
                </a:solidFill>
              </a:rPr>
              <a:t>6. Technik informatyk T nr 17</a:t>
            </a:r>
          </a:p>
          <a:p>
            <a:pPr algn="l"/>
            <a:endParaRPr lang="pl-PL" sz="3600" dirty="0">
              <a:solidFill>
                <a:srgbClr val="0070C0"/>
              </a:solidFill>
            </a:endParaRPr>
          </a:p>
          <a:p>
            <a:pPr algn="l"/>
            <a:r>
              <a:rPr lang="pl-PL" sz="3600" dirty="0"/>
              <a:t> </a:t>
            </a:r>
            <a:endParaRPr lang="pl-PL" sz="4000" dirty="0"/>
          </a:p>
          <a:p>
            <a:pPr algn="l"/>
            <a:endParaRPr lang="pl-PL" sz="4000" dirty="0">
              <a:solidFill>
                <a:srgbClr val="0070C0"/>
              </a:solidFill>
            </a:endParaRP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48167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21FF3FA-DC2B-45DB-8280-1C7585865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"/>
            <a:ext cx="4572000" cy="5978525"/>
          </a:xfrm>
        </p:spPr>
        <p:txBody>
          <a:bodyPr/>
          <a:lstStyle/>
          <a:p>
            <a:pPr marL="0" indent="0">
              <a:buNone/>
            </a:pPr>
            <a:r>
              <a:rPr lang="pl-PL" sz="2600" b="1" dirty="0">
                <a:solidFill>
                  <a:srgbClr val="FF0000"/>
                </a:solidFill>
              </a:rPr>
              <a:t>Technikum nr 9</a:t>
            </a:r>
          </a:p>
          <a:p>
            <a:pPr marL="514350" indent="-514350">
              <a:buAutoNum type="arabicPeriod"/>
            </a:pPr>
            <a:r>
              <a:rPr lang="pl-PL" sz="2600" b="1" dirty="0">
                <a:solidFill>
                  <a:srgbClr val="FF0000"/>
                </a:solidFill>
              </a:rPr>
              <a:t>Technik programista</a:t>
            </a:r>
          </a:p>
          <a:p>
            <a:pPr marL="514350" indent="-514350">
              <a:buAutoNum type="arabicPeriod"/>
            </a:pPr>
            <a:r>
              <a:rPr lang="pl-PL" sz="2600" b="1" dirty="0">
                <a:solidFill>
                  <a:srgbClr val="FF0000"/>
                </a:solidFill>
              </a:rPr>
              <a:t>Technik informatyk</a:t>
            </a:r>
          </a:p>
          <a:p>
            <a:pPr marL="514350" indent="-514350">
              <a:buAutoNum type="arabicPeriod"/>
            </a:pPr>
            <a:r>
              <a:rPr lang="pl-PL" sz="2600" b="1" dirty="0">
                <a:solidFill>
                  <a:srgbClr val="FF0000"/>
                </a:solidFill>
              </a:rPr>
              <a:t>Technik mechatronik</a:t>
            </a:r>
          </a:p>
          <a:p>
            <a:pPr marL="0" indent="0">
              <a:buNone/>
            </a:pPr>
            <a:r>
              <a:rPr lang="pl-PL" sz="2600" b="1" dirty="0">
                <a:solidFill>
                  <a:srgbClr val="00B050"/>
                </a:solidFill>
              </a:rPr>
              <a:t>Technikum nr 10</a:t>
            </a:r>
          </a:p>
          <a:p>
            <a:pPr marL="514350" indent="-514350">
              <a:buAutoNum type="arabicPeriod"/>
            </a:pPr>
            <a:r>
              <a:rPr lang="pl-PL" sz="2600" b="1" dirty="0">
                <a:solidFill>
                  <a:srgbClr val="00B050"/>
                </a:solidFill>
              </a:rPr>
              <a:t>Technik programista</a:t>
            </a:r>
          </a:p>
          <a:p>
            <a:pPr marL="514350" indent="-514350">
              <a:buAutoNum type="arabicPeriod"/>
            </a:pPr>
            <a:r>
              <a:rPr lang="pl-PL" sz="2600" b="1" dirty="0">
                <a:solidFill>
                  <a:srgbClr val="00B050"/>
                </a:solidFill>
              </a:rPr>
              <a:t>Technik informatyk</a:t>
            </a:r>
          </a:p>
          <a:p>
            <a:pPr marL="514350" indent="-514350">
              <a:buAutoNum type="arabicPeriod"/>
            </a:pPr>
            <a:r>
              <a:rPr lang="pl-PL" sz="2600" b="1" dirty="0">
                <a:solidFill>
                  <a:srgbClr val="00B050"/>
                </a:solidFill>
              </a:rPr>
              <a:t>Technik mechatronik</a:t>
            </a:r>
          </a:p>
          <a:p>
            <a:pPr marL="0" indent="0">
              <a:buNone/>
            </a:pPr>
            <a:r>
              <a:rPr lang="pl-PL" sz="2600" b="1" dirty="0">
                <a:solidFill>
                  <a:srgbClr val="0070C0"/>
                </a:solidFill>
              </a:rPr>
              <a:t>Technikum nr 17</a:t>
            </a:r>
          </a:p>
          <a:p>
            <a:pPr marL="0" indent="0">
              <a:buNone/>
            </a:pPr>
            <a:r>
              <a:rPr lang="pl-PL" sz="2600" b="1" dirty="0">
                <a:solidFill>
                  <a:srgbClr val="0070C0"/>
                </a:solidFill>
              </a:rPr>
              <a:t>1. Technik programista</a:t>
            </a:r>
          </a:p>
          <a:p>
            <a:pPr marL="0" indent="0">
              <a:buNone/>
            </a:pPr>
            <a:r>
              <a:rPr lang="pl-PL" sz="2600" b="1" dirty="0">
                <a:solidFill>
                  <a:srgbClr val="0070C0"/>
                </a:solidFill>
              </a:rPr>
              <a:t>2. Technik informatyk</a:t>
            </a:r>
          </a:p>
          <a:p>
            <a:pPr marL="0" indent="0">
              <a:buNone/>
            </a:pPr>
            <a:r>
              <a:rPr lang="pl-PL" sz="2600" b="1" dirty="0">
                <a:solidFill>
                  <a:srgbClr val="0070C0"/>
                </a:solidFill>
              </a:rPr>
              <a:t>3. Technik mechatronik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AE3C72BD-A1D1-4B7D-ACBD-1B494A36A7F5}"/>
              </a:ext>
            </a:extLst>
          </p:cNvPr>
          <p:cNvSpPr txBox="1"/>
          <p:nvPr/>
        </p:nvSpPr>
        <p:spPr>
          <a:xfrm>
            <a:off x="5559287" y="267031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924067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4099408-B416-45AE-BA1C-DCE3817E7577}"/>
              </a:ext>
            </a:extLst>
          </p:cNvPr>
          <p:cNvSpPr txBox="1"/>
          <p:nvPr/>
        </p:nvSpPr>
        <p:spPr>
          <a:xfrm>
            <a:off x="1524001" y="0"/>
            <a:ext cx="9144000" cy="7909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sz="3600" dirty="0">
                <a:solidFill>
                  <a:srgbClr val="FF0000"/>
                </a:solidFill>
              </a:rPr>
              <a:t>1. Technik programista T nr 9</a:t>
            </a:r>
          </a:p>
          <a:p>
            <a:pPr algn="l"/>
            <a:r>
              <a:rPr lang="pl-PL" sz="3600" dirty="0">
                <a:solidFill>
                  <a:srgbClr val="00B050"/>
                </a:solidFill>
              </a:rPr>
              <a:t>2. Technik programista T nr 10</a:t>
            </a:r>
          </a:p>
          <a:p>
            <a:pPr algn="l"/>
            <a:r>
              <a:rPr lang="pl-PL" sz="3600" dirty="0">
                <a:solidFill>
                  <a:srgbClr val="0070C0"/>
                </a:solidFill>
              </a:rPr>
              <a:t>3. Technik programista T nr 17</a:t>
            </a:r>
          </a:p>
          <a:p>
            <a:pPr algn="l"/>
            <a:r>
              <a:rPr lang="pl-PL" sz="3600" dirty="0">
                <a:solidFill>
                  <a:srgbClr val="FF0000"/>
                </a:solidFill>
              </a:rPr>
              <a:t>4. Technik informatyk T nr 9</a:t>
            </a:r>
          </a:p>
          <a:p>
            <a:pPr algn="l"/>
            <a:r>
              <a:rPr lang="pl-PL" sz="3600" dirty="0">
                <a:solidFill>
                  <a:srgbClr val="00B050"/>
                </a:solidFill>
              </a:rPr>
              <a:t>5. Technik informatyk T nr 10</a:t>
            </a:r>
          </a:p>
          <a:p>
            <a:pPr algn="l"/>
            <a:r>
              <a:rPr lang="pl-PL" sz="3600" dirty="0">
                <a:solidFill>
                  <a:srgbClr val="0070C0"/>
                </a:solidFill>
              </a:rPr>
              <a:t>6. Technik informatyk T nr 17</a:t>
            </a:r>
          </a:p>
          <a:p>
            <a:pPr algn="l"/>
            <a:r>
              <a:rPr lang="pl-PL" sz="3600" dirty="0">
                <a:solidFill>
                  <a:srgbClr val="00B050"/>
                </a:solidFill>
              </a:rPr>
              <a:t>7. Technik mechatronik nr 10 </a:t>
            </a:r>
          </a:p>
          <a:p>
            <a:pPr algn="l"/>
            <a:r>
              <a:rPr lang="pl-PL" sz="3600" dirty="0">
                <a:solidFill>
                  <a:srgbClr val="0070C0"/>
                </a:solidFill>
              </a:rPr>
              <a:t>8. Technik mechatronik nr 17</a:t>
            </a:r>
          </a:p>
          <a:p>
            <a:pPr algn="l"/>
            <a:r>
              <a:rPr lang="pl-PL" sz="3600" dirty="0">
                <a:solidFill>
                  <a:srgbClr val="FF0000"/>
                </a:solidFill>
              </a:rPr>
              <a:t>10. Technik mechatronik T nr 9</a:t>
            </a:r>
          </a:p>
          <a:p>
            <a:pPr algn="l"/>
            <a:endParaRPr lang="pl-PL" sz="3600" dirty="0">
              <a:solidFill>
                <a:srgbClr val="0070C0"/>
              </a:solidFill>
            </a:endParaRPr>
          </a:p>
          <a:p>
            <a:pPr algn="l"/>
            <a:r>
              <a:rPr lang="pl-PL" sz="3600" dirty="0"/>
              <a:t> </a:t>
            </a:r>
            <a:endParaRPr lang="pl-PL" sz="4000" dirty="0"/>
          </a:p>
          <a:p>
            <a:pPr algn="l"/>
            <a:endParaRPr lang="pl-PL" sz="4000" dirty="0">
              <a:solidFill>
                <a:srgbClr val="0070C0"/>
              </a:solidFill>
            </a:endParaRP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3912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4099408-B416-45AE-BA1C-DCE3817E7577}"/>
              </a:ext>
            </a:extLst>
          </p:cNvPr>
          <p:cNvSpPr txBox="1"/>
          <p:nvPr/>
        </p:nvSpPr>
        <p:spPr>
          <a:xfrm>
            <a:off x="1524001" y="1"/>
            <a:ext cx="9144000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i="1" u="sng" dirty="0">
                <a:solidFill>
                  <a:schemeClr val="accent2">
                    <a:lumMod val="50000"/>
                  </a:schemeClr>
                </a:solidFill>
              </a:rPr>
              <a:t>Przebieg rekrutacji</a:t>
            </a:r>
          </a:p>
          <a:p>
            <a:pPr algn="l"/>
            <a:endParaRPr lang="pl-PL" sz="2800" dirty="0">
              <a:solidFill>
                <a:srgbClr val="FF0000"/>
              </a:solidFill>
            </a:endParaRPr>
          </a:p>
          <a:p>
            <a:pPr algn="l"/>
            <a:r>
              <a:rPr lang="pl-PL" sz="2800" dirty="0">
                <a:solidFill>
                  <a:srgbClr val="FF0000"/>
                </a:solidFill>
              </a:rPr>
              <a:t>1. Technik programista T nr 9 </a:t>
            </a:r>
          </a:p>
          <a:p>
            <a:pPr algn="l"/>
            <a:r>
              <a:rPr lang="pl-PL" sz="2800" dirty="0">
                <a:solidFill>
                  <a:srgbClr val="00B050"/>
                </a:solidFill>
              </a:rPr>
              <a:t>2. Technik programista T nr 10</a:t>
            </a:r>
          </a:p>
          <a:p>
            <a:pPr algn="l"/>
            <a:r>
              <a:rPr lang="pl-PL" sz="2800" dirty="0">
                <a:solidFill>
                  <a:srgbClr val="0070C0"/>
                </a:solidFill>
              </a:rPr>
              <a:t>3. Technik programista T nr 17</a:t>
            </a:r>
          </a:p>
          <a:p>
            <a:pPr algn="l"/>
            <a:r>
              <a:rPr lang="pl-PL" sz="2800" dirty="0">
                <a:solidFill>
                  <a:srgbClr val="FF0000"/>
                </a:solidFill>
              </a:rPr>
              <a:t>4. Technik informatyk T nr 9 </a:t>
            </a:r>
          </a:p>
          <a:p>
            <a:pPr algn="l"/>
            <a:r>
              <a:rPr lang="pl-PL" sz="2800" dirty="0">
                <a:solidFill>
                  <a:srgbClr val="00B050"/>
                </a:solidFill>
              </a:rPr>
              <a:t>5. Technik informatyk T nr 10</a:t>
            </a:r>
          </a:p>
          <a:p>
            <a:pPr algn="l"/>
            <a:r>
              <a:rPr lang="pl-PL" sz="2800" dirty="0">
                <a:solidFill>
                  <a:srgbClr val="0070C0"/>
                </a:solidFill>
              </a:rPr>
              <a:t>6. Technik informatyk T nr 17</a:t>
            </a:r>
            <a:endParaRPr lang="pl-PL" sz="2800" dirty="0">
              <a:solidFill>
                <a:srgbClr val="FFC000"/>
              </a:solidFill>
            </a:endParaRPr>
          </a:p>
          <a:p>
            <a:pPr algn="l"/>
            <a:r>
              <a:rPr lang="pl-PL" sz="2800" dirty="0">
                <a:solidFill>
                  <a:srgbClr val="FF0000"/>
                </a:solidFill>
              </a:rPr>
              <a:t>7. Technik mechatronik T nr 9</a:t>
            </a:r>
          </a:p>
          <a:p>
            <a:pPr lvl="0" algn="l"/>
            <a:r>
              <a:rPr lang="pl-PL" sz="2800" dirty="0">
                <a:solidFill>
                  <a:srgbClr val="00B050"/>
                </a:solidFill>
              </a:rPr>
              <a:t>8. Technik mechatronik T nr 10</a:t>
            </a:r>
          </a:p>
          <a:p>
            <a:pPr algn="l"/>
            <a:r>
              <a:rPr lang="pl-PL" sz="2800" dirty="0">
                <a:solidFill>
                  <a:srgbClr val="0070C0"/>
                </a:solidFill>
              </a:rPr>
              <a:t>9. Technik mechatronik T nr 17</a:t>
            </a:r>
          </a:p>
          <a:p>
            <a:pPr lvl="0" algn="l"/>
            <a:endParaRPr lang="pl-PL" sz="2800" dirty="0">
              <a:solidFill>
                <a:srgbClr val="00B050"/>
              </a:solidFill>
            </a:endParaRPr>
          </a:p>
          <a:p>
            <a:pPr lvl="0" algn="l"/>
            <a:endParaRPr lang="pl-PL" sz="2800" dirty="0">
              <a:solidFill>
                <a:srgbClr val="00B050"/>
              </a:solidFill>
            </a:endParaRPr>
          </a:p>
          <a:p>
            <a:pPr lvl="0" algn="l"/>
            <a:endParaRPr lang="pl-PL" sz="4000" dirty="0">
              <a:solidFill>
                <a:srgbClr val="00B050"/>
              </a:solidFill>
            </a:endParaRPr>
          </a:p>
          <a:p>
            <a:pPr algn="l"/>
            <a:endParaRPr lang="pl-PL" sz="4000" dirty="0"/>
          </a:p>
          <a:p>
            <a:pPr algn="l"/>
            <a:endParaRPr lang="pl-PL" sz="4000" dirty="0">
              <a:solidFill>
                <a:srgbClr val="0070C0"/>
              </a:solidFill>
            </a:endParaRP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3D405FEE-4C8A-44F9-95F4-B3564F820781}"/>
              </a:ext>
            </a:extLst>
          </p:cNvPr>
          <p:cNvSpPr txBox="1"/>
          <p:nvPr/>
        </p:nvSpPr>
        <p:spPr>
          <a:xfrm>
            <a:off x="6864626" y="2"/>
            <a:ext cx="38033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pl-PL" sz="2800" dirty="0">
              <a:solidFill>
                <a:srgbClr val="0070C0"/>
              </a:solidFill>
            </a:endParaRPr>
          </a:p>
          <a:p>
            <a:pPr algn="l"/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xmlns="" val="44695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eń u gór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35236448D57A94EBED72786B9DE3909" ma:contentTypeVersion="39" ma:contentTypeDescription="Utwórz nowy dokument." ma:contentTypeScope="" ma:versionID="8cac7e7ac9bddf0c39e3be50989d4b0f">
  <xsd:schema xmlns:xsd="http://www.w3.org/2001/XMLSchema" xmlns:xs="http://www.w3.org/2001/XMLSchema" xmlns:p="http://schemas.microsoft.com/office/2006/metadata/properties" xmlns:ns3="30c23db9-8880-4495-ba78-d72e6b6bcc44" xmlns:ns4="46b61ffd-4b8e-4dbc-89d6-0392597335f0" targetNamespace="http://schemas.microsoft.com/office/2006/metadata/properties" ma:root="true" ma:fieldsID="ec526a6d8837ad1ecada8f93cdd99e86" ns3:_="" ns4:_="">
    <xsd:import namespace="30c23db9-8880-4495-ba78-d72e6b6bcc44"/>
    <xsd:import namespace="46b61ffd-4b8e-4dbc-89d6-0392597335f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TeamsChannelId" minOccurs="0"/>
                <xsd:element ref="ns3:Math_Settings" minOccurs="0"/>
                <xsd:element ref="ns3:Distribution_Groups" minOccurs="0"/>
                <xsd:element ref="ns3:LMS_Mappings" minOccurs="0"/>
                <xsd:element ref="ns3:IsNotebookLocked" minOccurs="0"/>
                <xsd:element ref="ns3:Teams_Channel_Section_Location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c23db9-8880-4495-ba78-d72e6b6bcc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NotebookType" ma:index="16" nillable="true" ma:displayName="Notebook Type" ma:internalName="NotebookType">
      <xsd:simpleType>
        <xsd:restriction base="dms:Text"/>
      </xsd:simpleType>
    </xsd:element>
    <xsd:element name="FolderType" ma:index="17" nillable="true" ma:displayName="Folder Type" ma:internalName="FolderType">
      <xsd:simpleType>
        <xsd:restriction base="dms:Text"/>
      </xsd:simpleType>
    </xsd:element>
    <xsd:element name="Owner" ma:index="18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9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0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21" nillable="true" ma:displayName="Culture Name" ma:internalName="CultureName">
      <xsd:simpleType>
        <xsd:restriction base="dms:Text"/>
      </xsd:simpleType>
    </xsd:element>
    <xsd:element name="AppVersion" ma:index="22" nillable="true" ma:displayName="App Version" ma:internalName="AppVersion">
      <xsd:simpleType>
        <xsd:restriction base="dms:Text"/>
      </xsd:simpleType>
    </xsd:element>
    <xsd:element name="Teachers" ma:index="23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4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5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6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7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8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9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0" nillable="true" ma:displayName="Is Collaboration Space Locked" ma:internalName="Is_Collaboration_Space_Locked">
      <xsd:simpleType>
        <xsd:restriction base="dms:Boolean"/>
      </xsd:simpleType>
    </xsd:element>
    <xsd:element name="MediaServiceLocation" ma:index="31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3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eamsChannelId" ma:index="36" nillable="true" ma:displayName="Teams Channel Id" ma:internalName="TeamsChannelId">
      <xsd:simpleType>
        <xsd:restriction base="dms:Text"/>
      </xsd:simpleType>
    </xsd:element>
    <xsd:element name="Math_Settings" ma:index="37" nillable="true" ma:displayName="Math Settings" ma:internalName="Math_Settings">
      <xsd:simpleType>
        <xsd:restriction base="dms:Text"/>
      </xsd:simpleType>
    </xsd:element>
    <xsd:element name="Distribution_Groups" ma:index="38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9" nillable="true" ma:displayName="LMS Mappings" ma:internalName="LMS_Mappings">
      <xsd:simpleType>
        <xsd:restriction base="dms:Note">
          <xsd:maxLength value="255"/>
        </xsd:restriction>
      </xsd:simpleType>
    </xsd:element>
    <xsd:element name="IsNotebookLocked" ma:index="40" nillable="true" ma:displayName="Is Notebook Locked" ma:internalName="IsNotebookLocked">
      <xsd:simpleType>
        <xsd:restriction base="dms:Boolean"/>
      </xsd:simpleType>
    </xsd:element>
    <xsd:element name="Teams_Channel_Section_Location" ma:index="41" nillable="true" ma:displayName="Teams Channel Section Location" ma:internalName="Teams_Channel_Section_Location">
      <xsd:simpleType>
        <xsd:restriction base="dms:Text"/>
      </xsd:simpleType>
    </xsd:element>
    <xsd:element name="MediaLengthInSeconds" ma:index="42" nillable="true" ma:displayName="Length (seconds)" ma:internalName="MediaLengthInSeconds" ma:readOnly="true">
      <xsd:simpleType>
        <xsd:restriction base="dms:Unknown"/>
      </xsd:simpleType>
    </xsd:element>
    <xsd:element name="_activity" ma:index="43" nillable="true" ma:displayName="_activity" ma:hidden="true" ma:internalName="_activity">
      <xsd:simpleType>
        <xsd:restriction base="dms:Note"/>
      </xsd:simpleType>
    </xsd:element>
    <xsd:element name="MediaServiceObjectDetectorVersions" ma:index="4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45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4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b61ffd-4b8e-4dbc-89d6-0392597335f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30c23db9-8880-4495-ba78-d72e6b6bcc44" xsi:nil="true"/>
    <Teachers xmlns="30c23db9-8880-4495-ba78-d72e6b6bcc44">
      <UserInfo>
        <DisplayName/>
        <AccountId xsi:nil="true"/>
        <AccountType/>
      </UserInfo>
    </Teachers>
    <Distribution_Groups xmlns="30c23db9-8880-4495-ba78-d72e6b6bcc44" xsi:nil="true"/>
    <Is_Collaboration_Space_Locked xmlns="30c23db9-8880-4495-ba78-d72e6b6bcc44" xsi:nil="true"/>
    <_activity xmlns="30c23db9-8880-4495-ba78-d72e6b6bcc44" xsi:nil="true"/>
    <NotebookType xmlns="30c23db9-8880-4495-ba78-d72e6b6bcc44" xsi:nil="true"/>
    <IsNotebookLocked xmlns="30c23db9-8880-4495-ba78-d72e6b6bcc44" xsi:nil="true"/>
    <FolderType xmlns="30c23db9-8880-4495-ba78-d72e6b6bcc44" xsi:nil="true"/>
    <Owner xmlns="30c23db9-8880-4495-ba78-d72e6b6bcc44">
      <UserInfo>
        <DisplayName/>
        <AccountId xsi:nil="true"/>
        <AccountType/>
      </UserInfo>
    </Owner>
    <Students xmlns="30c23db9-8880-4495-ba78-d72e6b6bcc44">
      <UserInfo>
        <DisplayName/>
        <AccountId xsi:nil="true"/>
        <AccountType/>
      </UserInfo>
    </Students>
    <TeamsChannelId xmlns="30c23db9-8880-4495-ba78-d72e6b6bcc44" xsi:nil="true"/>
    <Student_Groups xmlns="30c23db9-8880-4495-ba78-d72e6b6bcc44">
      <UserInfo>
        <DisplayName/>
        <AccountId xsi:nil="true"/>
        <AccountType/>
      </UserInfo>
    </Student_Groups>
    <Invited_Teachers xmlns="30c23db9-8880-4495-ba78-d72e6b6bcc44" xsi:nil="true"/>
    <LMS_Mappings xmlns="30c23db9-8880-4495-ba78-d72e6b6bcc44" xsi:nil="true"/>
    <Templates xmlns="30c23db9-8880-4495-ba78-d72e6b6bcc44" xsi:nil="true"/>
    <Self_Registration_Enabled xmlns="30c23db9-8880-4495-ba78-d72e6b6bcc44" xsi:nil="true"/>
    <Has_Teacher_Only_SectionGroup xmlns="30c23db9-8880-4495-ba78-d72e6b6bcc44" xsi:nil="true"/>
    <CultureName xmlns="30c23db9-8880-4495-ba78-d72e6b6bcc44" xsi:nil="true"/>
    <AppVersion xmlns="30c23db9-8880-4495-ba78-d72e6b6bcc44" xsi:nil="true"/>
    <Invited_Students xmlns="30c23db9-8880-4495-ba78-d72e6b6bcc44" xsi:nil="true"/>
    <DefaultSectionNames xmlns="30c23db9-8880-4495-ba78-d72e6b6bcc44" xsi:nil="true"/>
    <Teams_Channel_Section_Location xmlns="30c23db9-8880-4495-ba78-d72e6b6bcc44" xsi:nil="true"/>
  </documentManagement>
</p:properties>
</file>

<file path=customXml/itemProps1.xml><?xml version="1.0" encoding="utf-8"?>
<ds:datastoreItem xmlns:ds="http://schemas.openxmlformats.org/officeDocument/2006/customXml" ds:itemID="{B797C61B-A869-4485-9103-0A2E3EFE67E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3F0C8D-454F-468B-8D6E-37695E536D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c23db9-8880-4495-ba78-d72e6b6bcc44"/>
    <ds:schemaRef ds:uri="46b61ffd-4b8e-4dbc-89d6-0392597335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2F373EE-2EA9-4F38-B2BF-0FD14BFBB00F}">
  <ds:schemaRefs>
    <ds:schemaRef ds:uri="http://schemas.openxmlformats.org/package/2006/metadata/core-properties"/>
    <ds:schemaRef ds:uri="30c23db9-8880-4495-ba78-d72e6b6bcc44"/>
    <ds:schemaRef ds:uri="http://schemas.microsoft.com/office/2006/documentManagement/types"/>
    <ds:schemaRef ds:uri="http://purl.org/dc/elements/1.1/"/>
    <ds:schemaRef ds:uri="46b61ffd-4b8e-4dbc-89d6-0392597335f0"/>
    <ds:schemaRef ds:uri="http://purl.org/dc/terms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</TotalTime>
  <Words>627</Words>
  <Application>Microsoft Office PowerPoint</Application>
  <PresentationFormat>Niestandardowy</PresentationFormat>
  <Paragraphs>162</Paragraphs>
  <Slides>17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17</vt:i4>
      </vt:variant>
    </vt:vector>
  </HeadingPairs>
  <TitlesOfParts>
    <vt:vector size="19" baseType="lpstr">
      <vt:lpstr>Motyw pakietu Office</vt:lpstr>
      <vt:lpstr>Projekt niestandardowy</vt:lpstr>
      <vt:lpstr>Lista preferencji  </vt:lpstr>
      <vt:lpstr>Jak praktycznie wskazać szkoły (klasy)?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Przy układaniu listy preferencji pamiętajmy: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Krystyna Jankowska</dc:creator>
  <cp:lastModifiedBy>Nauczyciel</cp:lastModifiedBy>
  <cp:revision>31</cp:revision>
  <dcterms:created xsi:type="dcterms:W3CDTF">2024-01-02T12:57:48Z</dcterms:created>
  <dcterms:modified xsi:type="dcterms:W3CDTF">2024-03-12T12:05:35Z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0x010100A35236448D57A94EBED72786B9DE3909</vt:lpwstr>
  </property>
</Properties>
</file>