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4"/>
    <p:sldMasterId id="2147483695" r:id="rId5"/>
  </p:sldMasterIdLst>
  <p:notesMasterIdLst>
    <p:notesMasterId r:id="rId20"/>
  </p:notesMasterIdLst>
  <p:sldIdLst>
    <p:sldId id="298" r:id="rId6"/>
    <p:sldId id="524" r:id="rId7"/>
    <p:sldId id="509" r:id="rId8"/>
    <p:sldId id="510" r:id="rId9"/>
    <p:sldId id="511" r:id="rId10"/>
    <p:sldId id="512" r:id="rId11"/>
    <p:sldId id="513" r:id="rId12"/>
    <p:sldId id="514" r:id="rId13"/>
    <p:sldId id="516" r:id="rId14"/>
    <p:sldId id="517" r:id="rId15"/>
    <p:sldId id="519" r:id="rId16"/>
    <p:sldId id="518" r:id="rId17"/>
    <p:sldId id="525" r:id="rId18"/>
    <p:sldId id="521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22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C5BA9-40E8-4167-968D-61FD9CD02773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DB59A-84FB-479A-9757-77711D050C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0479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FBD61-F01D-4577-A10B-E8DFCBB41202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8428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5779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526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636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702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76295C9F-FE00-47D3-AE62-7B217DE69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400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5EA94035-6A7E-44EC-B9B7-F1C3264AEA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641351" y="3025775"/>
            <a:ext cx="146896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40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792E42A9-A035-4283-86B6-44BFA2F535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43" y="3219451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40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00AB90D9-EE70-432B-AE28-6E552616CE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03635" y="-2231"/>
            <a:ext cx="184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sz="240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32C14039-56D7-454F-9DA6-DA5505972A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048777"/>
            <a:ext cx="184731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l-PL" altLang="pl-PL" sz="900"/>
              <a:t/>
            </a:r>
            <a:br>
              <a:rPr lang="pl-PL" altLang="pl-PL" sz="900"/>
            </a:br>
            <a:endParaRPr lang="pl-PL" altLang="pl-PL" sz="2400"/>
          </a:p>
          <a:p>
            <a:pPr>
              <a:defRPr/>
            </a:pPr>
            <a:endParaRPr lang="pl-PL" altLang="pl-PL" sz="24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43504535-D5D6-499F-BE87-513A7E6B26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34662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l-PL" altLang="pl-PL" sz="2400"/>
          </a:p>
          <a:p>
            <a:pPr>
              <a:defRPr/>
            </a:pPr>
            <a:endParaRPr lang="pl-PL" altLang="pl-PL" sz="24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xmlns="" id="{09923897-38F5-4277-AD95-11FB365BEA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6884"/>
            <a:ext cx="53604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pl-PL" altLang="pl-PL" sz="2400" dirty="0"/>
          </a:p>
          <a:p>
            <a:pPr>
              <a:defRPr/>
            </a:pPr>
            <a:r>
              <a:rPr lang="pl-PL" altLang="pl-PL" sz="1000" dirty="0">
                <a:ea typeface="Times New Roman" pitchFamily="18" charset="0"/>
              </a:rPr>
              <a:t>	</a:t>
            </a:r>
            <a:endParaRPr lang="pl-PL" altLang="pl-PL" sz="900" dirty="0"/>
          </a:p>
          <a:p>
            <a:pPr>
              <a:defRPr/>
            </a:pPr>
            <a:endParaRPr lang="pl-PL" altLang="pl-PL" sz="2400" dirty="0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xmlns="" id="{A720DC89-004A-463D-97D5-515659681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98319" y="2436169"/>
            <a:ext cx="184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pl-PL" altLang="pl-PL" sz="2400"/>
          </a:p>
        </p:txBody>
      </p:sp>
    </p:spTree>
    <p:extLst>
      <p:ext uri="{BB962C8B-B14F-4D97-AF65-F5344CB8AC3E}">
        <p14:creationId xmlns:p14="http://schemas.microsoft.com/office/powerpoint/2010/main" xmlns="" val="68077632"/>
      </p:ext>
    </p:extLst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435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8193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98377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3498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2238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45371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332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6828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9626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7081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42145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338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86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177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957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726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865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65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14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26596"/>
            <a:ext cx="9034379" cy="1042222"/>
          </a:xfrm>
          <a:prstGeom prst="rect">
            <a:avLst/>
          </a:prstGeom>
        </p:spPr>
      </p:pic>
      <p:pic>
        <p:nvPicPr>
          <p:cNvPr id="9" name="Obraz 8" descr="Obraz zawierający tekst, Czcionka, Grafika, zrzut ekranu&#10;&#10;Opis wygenerowany automatycznie">
            <a:extLst>
              <a:ext uri="{FF2B5EF4-FFF2-40B4-BE49-F238E27FC236}">
                <a16:creationId xmlns:a16="http://schemas.microsoft.com/office/drawing/2014/main" xmlns="" id="{C62E8AC0-0865-5252-E668-56E85AF522C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171429" y="5605508"/>
            <a:ext cx="1621541" cy="8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46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4663-958E-40FD-8474-BA4900C26AB1}" type="datetimeFigureOut">
              <a:rPr lang="pl-PL" smtClean="0"/>
              <a:pPr/>
              <a:t>2024-03-12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0E5D-144F-4E1E-B8BF-DC3EE336E5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8644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98612" y="142505"/>
            <a:ext cx="12021670" cy="31007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Rekrutacja do szkół ponadpodstawowych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na rok szkolny 2024/25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Jak liczyć punkty?</a:t>
            </a:r>
            <a:br>
              <a:rPr lang="pl-PL" b="1" dirty="0">
                <a:solidFill>
                  <a:srgbClr val="0070C0"/>
                </a:solidFill>
              </a:rPr>
            </a:br>
            <a:endParaRPr lang="pl-PL" sz="1400" b="1" dirty="0">
              <a:solidFill>
                <a:srgbClr val="0070C0"/>
              </a:solidFill>
            </a:endParaRPr>
          </a:p>
        </p:txBody>
      </p:sp>
      <p:sp>
        <p:nvSpPr>
          <p:cNvPr id="5123" name="Podtytuł 2"/>
          <p:cNvSpPr>
            <a:spLocks noGrp="1"/>
          </p:cNvSpPr>
          <p:nvPr>
            <p:ph type="subTitle" idx="1"/>
          </p:nvPr>
        </p:nvSpPr>
        <p:spPr bwMode="auto">
          <a:xfrm>
            <a:off x="3359150" y="3886200"/>
            <a:ext cx="7154471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sz="1400" dirty="0"/>
              <a:t>Na podstawie Rozporządzenia Ministra Edukacji Narodowej z dnia 21 sierpnia 2019 r.</a:t>
            </a:r>
            <a:br>
              <a:rPr lang="pl-PL" sz="1400" dirty="0"/>
            </a:br>
            <a:r>
              <a:rPr lang="pl-PL" sz="1400" dirty="0"/>
              <a:t>w sprawie przeprowadzania postępowania rekrutacyjnego oraz postępowania uzupełniającego do publicznych przedszkoli, szkół.</a:t>
            </a:r>
          </a:p>
          <a:p>
            <a:pPr algn="r"/>
            <a:r>
              <a:rPr lang="pl-PL" sz="2000" dirty="0"/>
              <a:t>Ewa Koper</a:t>
            </a:r>
          </a:p>
          <a:p>
            <a:pPr algn="r"/>
            <a:r>
              <a:rPr lang="pl-PL" sz="2000" dirty="0"/>
              <a:t>Marek Wilmowski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0" y="0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l-PL" sz="2800" u="sng" dirty="0">
                <a:solidFill>
                  <a:srgbClr val="0070C0"/>
                </a:solidFill>
              </a:rPr>
              <a:t>Świadectwo ukończenia szkoły podstawowej</a:t>
            </a:r>
          </a:p>
          <a:p>
            <a:pPr marL="457200" indent="-457200" algn="ctr"/>
            <a:endParaRPr lang="pl-PL" sz="2800" dirty="0">
              <a:solidFill>
                <a:srgbClr val="0070C0"/>
              </a:solidFill>
            </a:endParaRPr>
          </a:p>
          <a:p>
            <a:pPr marL="457200" indent="-457200"/>
            <a:r>
              <a:rPr lang="pl-PL" sz="2000" dirty="0">
                <a:solidFill>
                  <a:srgbClr val="0070C0"/>
                </a:solidFill>
              </a:rPr>
              <a:t>             Z poprzednich slajdów wynika, że w rekrutacji ważne są tylko cztery oceny  ze świadectwa. Wyjątkiem są osoby które mają wszystkie (lub prawie wszystkie) oceny  bardzo dobre:</a:t>
            </a:r>
          </a:p>
          <a:p>
            <a:pPr marL="457200" indent="-457200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325193" y="439211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524000" y="2053653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rgbClr val="0070C0"/>
                </a:solidFill>
              </a:rPr>
              <a:t>Za świadectwo ukończenia szkoły podstawowej </a:t>
            </a:r>
            <a:br>
              <a:rPr lang="pl-PL" sz="3600" dirty="0">
                <a:solidFill>
                  <a:srgbClr val="0070C0"/>
                </a:solidFill>
              </a:rPr>
            </a:br>
            <a:r>
              <a:rPr lang="pl-PL" sz="3600" dirty="0">
                <a:solidFill>
                  <a:srgbClr val="0070C0"/>
                </a:solidFill>
              </a:rPr>
              <a:t>z wyróżnieniem przyznaje się </a:t>
            </a:r>
            <a:br>
              <a:rPr lang="pl-PL" sz="3600" dirty="0">
                <a:solidFill>
                  <a:srgbClr val="0070C0"/>
                </a:solidFill>
              </a:rPr>
            </a:br>
            <a:r>
              <a:rPr lang="pl-PL" sz="3600" b="1" dirty="0">
                <a:solidFill>
                  <a:srgbClr val="0070C0"/>
                </a:solidFill>
              </a:rPr>
              <a:t>7 punktów </a:t>
            </a:r>
            <a:r>
              <a:rPr lang="pl-PL" sz="3600" dirty="0">
                <a:solidFill>
                  <a:srgbClr val="0070C0"/>
                </a:solidFill>
              </a:rPr>
              <a:t>(dodatkowo).</a:t>
            </a:r>
          </a:p>
        </p:txBody>
      </p:sp>
      <p:pic>
        <p:nvPicPr>
          <p:cNvPr id="23554" name="Picture 2" descr="ŚWIADECTWO MEN I/8/1 UKOŃCZENIA SZKOŁY PODSTAWOWEJ (SWI29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7898" y="3926687"/>
            <a:ext cx="2012430" cy="201243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0" y="0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l-PL" sz="2800" u="sng" dirty="0">
                <a:solidFill>
                  <a:srgbClr val="0070C0"/>
                </a:solidFill>
              </a:rPr>
              <a:t>Świadectwo ukończenia szkoły podstawowej</a:t>
            </a:r>
          </a:p>
          <a:p>
            <a:endParaRPr lang="pl-PL" sz="2000" dirty="0">
              <a:solidFill>
                <a:srgbClr val="0070C0"/>
              </a:solidFill>
            </a:endParaRPr>
          </a:p>
          <a:p>
            <a:r>
              <a:rPr lang="pl-PL" sz="2000" dirty="0">
                <a:solidFill>
                  <a:srgbClr val="0070C0"/>
                </a:solidFill>
              </a:rPr>
              <a:t>    </a:t>
            </a:r>
            <a:r>
              <a:rPr lang="pl-PL" sz="3200" dirty="0">
                <a:solidFill>
                  <a:srgbClr val="0070C0"/>
                </a:solidFill>
              </a:rPr>
              <a:t>Dodatkowe </a:t>
            </a:r>
            <a:r>
              <a:rPr lang="pl-PL" sz="3200" b="1" dirty="0">
                <a:solidFill>
                  <a:srgbClr val="0070C0"/>
                </a:solidFill>
              </a:rPr>
              <a:t>3 punkty </a:t>
            </a:r>
            <a:r>
              <a:rPr lang="pl-PL" sz="3200" dirty="0">
                <a:solidFill>
                  <a:srgbClr val="0070C0"/>
                </a:solidFill>
              </a:rPr>
              <a:t>przyznaje się za  osiągnięcia </a:t>
            </a:r>
            <a:br>
              <a:rPr lang="pl-PL" sz="3200" dirty="0">
                <a:solidFill>
                  <a:srgbClr val="0070C0"/>
                </a:solidFill>
              </a:rPr>
            </a:br>
            <a:r>
              <a:rPr lang="pl-PL" sz="3200" dirty="0">
                <a:solidFill>
                  <a:srgbClr val="0070C0"/>
                </a:solidFill>
              </a:rPr>
              <a:t>w zakresie aktywności społecznej, w tym na rzecz środowiska szkolnego, w szczególności w formie wolontariatu.</a:t>
            </a:r>
          </a:p>
          <a:p>
            <a:endParaRPr lang="pl-PL" sz="2000" dirty="0">
              <a:solidFill>
                <a:srgbClr val="FF0000"/>
              </a:solidFill>
            </a:endParaRPr>
          </a:p>
          <a:p>
            <a:r>
              <a:rPr lang="pl-PL" sz="2000" dirty="0">
                <a:solidFill>
                  <a:srgbClr val="FF0000"/>
                </a:solidFill>
              </a:rPr>
              <a:t>Uwaga;</a:t>
            </a:r>
          </a:p>
          <a:p>
            <a:pPr>
              <a:buFontTx/>
              <a:buChar char="-"/>
            </a:pPr>
            <a:r>
              <a:rPr lang="pl-PL" sz="2000" dirty="0">
                <a:solidFill>
                  <a:srgbClr val="FF0000"/>
                </a:solidFill>
              </a:rPr>
              <a:t>osiągnięcia te powinny być wpisane na świadectwie ukończenia szkoły</a:t>
            </a:r>
          </a:p>
          <a:p>
            <a:r>
              <a:rPr lang="pl-PL" sz="2000" dirty="0">
                <a:solidFill>
                  <a:srgbClr val="FF0000"/>
                </a:solidFill>
              </a:rPr>
              <a:t>- w związku z tym, jeżeli działaliśmy w wolontariacie poza szkołą trzeba dostarczyć wychowawcy potwierdzenie takich działań</a:t>
            </a:r>
          </a:p>
          <a:p>
            <a:endParaRPr lang="pl-PL" sz="2000" dirty="0">
              <a:solidFill>
                <a:srgbClr val="FFC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325193" y="439211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</a:p>
        </p:txBody>
      </p:sp>
      <p:pic>
        <p:nvPicPr>
          <p:cNvPr id="27650" name="Picture 2" descr="Wolontariat - Państwowa Medyczna Wyższa Szkoła Zawodowa w Opo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974" y="4389621"/>
            <a:ext cx="3548349" cy="149696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325193" y="439211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524000" y="40473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C000"/>
                </a:solidFill>
              </a:rPr>
              <a:t>    </a:t>
            </a:r>
          </a:p>
          <a:p>
            <a:r>
              <a:rPr lang="pl-PL" sz="2400" dirty="0">
                <a:solidFill>
                  <a:srgbClr val="0070C0"/>
                </a:solidFill>
              </a:rPr>
              <a:t>Dodatkowe punkty można uzyskać za szczególne osiągnięcia wymienione na świadectwie ukończenia szkoły podstawowej.</a:t>
            </a:r>
          </a:p>
          <a:p>
            <a:pPr algn="ctr"/>
            <a:r>
              <a:rPr lang="pl-PL" sz="2400" dirty="0">
                <a:solidFill>
                  <a:srgbClr val="0070C0"/>
                </a:solidFill>
              </a:rPr>
              <a:t>Mogą to być:</a:t>
            </a:r>
          </a:p>
          <a:p>
            <a:r>
              <a:rPr lang="pl-PL" sz="2400" dirty="0">
                <a:solidFill>
                  <a:srgbClr val="0070C0"/>
                </a:solidFill>
              </a:rPr>
              <a:t>Konkursy przedmiotowe, tematyczne, interdyscyplinarne, </a:t>
            </a:r>
            <a:br>
              <a:rPr lang="pl-PL" sz="2400" dirty="0">
                <a:solidFill>
                  <a:srgbClr val="0070C0"/>
                </a:solidFill>
              </a:rPr>
            </a:br>
            <a:r>
              <a:rPr lang="pl-PL" sz="2400" dirty="0">
                <a:solidFill>
                  <a:srgbClr val="0070C0"/>
                </a:solidFill>
              </a:rPr>
              <a:t>zawody artystyczne lub sportowe.</a:t>
            </a:r>
          </a:p>
          <a:p>
            <a:endParaRPr lang="pl-PL" sz="2400" dirty="0">
              <a:solidFill>
                <a:srgbClr val="0070C0"/>
              </a:solidFill>
            </a:endParaRPr>
          </a:p>
          <a:p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52400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l-PL" sz="2800" u="sng" dirty="0">
                <a:solidFill>
                  <a:srgbClr val="0070C0"/>
                </a:solidFill>
              </a:rPr>
              <a:t>Świadectwo ukończenia szkoły podstawowej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1A017458-61F4-12A6-9F68-4580DAD00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0" b="13641"/>
          <a:stretch/>
        </p:blipFill>
        <p:spPr>
          <a:xfrm>
            <a:off x="5778983" y="2850043"/>
            <a:ext cx="4038353" cy="288387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BA6919A4-7A82-4BFC-95D0-1A5A486C2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803" y="0"/>
            <a:ext cx="7102668" cy="53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596252"/>
      </p:ext>
    </p:extLst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endParaRPr lang="pl-PL" sz="2800" dirty="0">
              <a:solidFill>
                <a:srgbClr val="FFC000"/>
              </a:solidFill>
            </a:endParaRPr>
          </a:p>
          <a:p>
            <a:pPr marL="457200" indent="-457200" algn="ctr"/>
            <a:r>
              <a:rPr lang="pl-PL" sz="2800" u="sng" dirty="0">
                <a:solidFill>
                  <a:srgbClr val="0070C0"/>
                </a:solidFill>
              </a:rPr>
              <a:t>Podsumowując:</a:t>
            </a:r>
          </a:p>
          <a:p>
            <a:pPr marL="457200" indent="-457200" algn="ctr"/>
            <a:endParaRPr lang="pl-PL" sz="2000" dirty="0">
              <a:solidFill>
                <a:srgbClr val="FFC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325193" y="439211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524000" y="1229193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za trzy egzaminy ośmioklasisty:</a:t>
            </a:r>
          </a:p>
          <a:p>
            <a:pPr algn="r"/>
            <a:r>
              <a:rPr lang="pl-PL" sz="2000" dirty="0">
                <a:solidFill>
                  <a:srgbClr val="0070C0"/>
                </a:solidFill>
              </a:rPr>
              <a:t>Język polski  – maksimum 35 punktów </a:t>
            </a:r>
          </a:p>
          <a:p>
            <a:pPr algn="r"/>
            <a:r>
              <a:rPr lang="pl-PL" sz="2000" dirty="0">
                <a:solidFill>
                  <a:srgbClr val="0070C0"/>
                </a:solidFill>
              </a:rPr>
              <a:t>Matematyka - maksimum 35 punktów </a:t>
            </a:r>
          </a:p>
          <a:p>
            <a:pPr algn="r"/>
            <a:r>
              <a:rPr lang="pl-PL" sz="2000" dirty="0">
                <a:solidFill>
                  <a:srgbClr val="0070C0"/>
                </a:solidFill>
              </a:rPr>
              <a:t>Język obcy - maksimum 30 punktów </a:t>
            </a:r>
          </a:p>
          <a:p>
            <a:r>
              <a:rPr lang="pl-PL" sz="2000" dirty="0">
                <a:solidFill>
                  <a:srgbClr val="0070C0"/>
                </a:solidFill>
              </a:rPr>
              <a:t>za cztery przedmioty ze świadectwa </a:t>
            </a:r>
          </a:p>
          <a:p>
            <a:pPr algn="r"/>
            <a:r>
              <a:rPr lang="pl-PL" sz="2000" dirty="0">
                <a:solidFill>
                  <a:srgbClr val="0070C0"/>
                </a:solidFill>
              </a:rPr>
              <a:t>–maksimum 4 razy 18 czyli 72 punkty </a:t>
            </a:r>
          </a:p>
          <a:p>
            <a:pPr algn="r"/>
            <a:endParaRPr lang="pl-PL" sz="2000" dirty="0">
              <a:solidFill>
                <a:srgbClr val="0070C0"/>
              </a:solidFill>
            </a:endParaRPr>
          </a:p>
          <a:p>
            <a:pPr algn="r"/>
            <a:r>
              <a:rPr lang="pl-PL" sz="2000" dirty="0">
                <a:solidFill>
                  <a:srgbClr val="0070C0"/>
                </a:solidFill>
              </a:rPr>
              <a:t>za świadectwo z wyróżnieniem –7 punktów</a:t>
            </a:r>
          </a:p>
          <a:p>
            <a:pPr algn="r"/>
            <a:r>
              <a:rPr lang="pl-PL" sz="2000" dirty="0">
                <a:solidFill>
                  <a:srgbClr val="0070C0"/>
                </a:solidFill>
              </a:rPr>
              <a:t>za szczególne osiągnięcia –maksimum 18 punktów</a:t>
            </a:r>
          </a:p>
          <a:p>
            <a:pPr algn="r"/>
            <a:r>
              <a:rPr lang="pl-PL" sz="2000" dirty="0">
                <a:solidFill>
                  <a:srgbClr val="0070C0"/>
                </a:solidFill>
              </a:rPr>
              <a:t>za aktywność społeczną lub wolontariat –3 punkty </a:t>
            </a:r>
          </a:p>
          <a:p>
            <a:pPr algn="r"/>
            <a:r>
              <a:rPr lang="pl-PL" sz="2000" dirty="0">
                <a:solidFill>
                  <a:srgbClr val="0070C0"/>
                </a:solidFill>
              </a:rPr>
              <a:t>RAZEM 200 PUNKTÓW</a:t>
            </a:r>
          </a:p>
          <a:p>
            <a:pPr algn="r"/>
            <a:r>
              <a:rPr lang="pl-PL" sz="2000" dirty="0">
                <a:solidFill>
                  <a:srgbClr val="0070C0"/>
                </a:solidFill>
              </a:rPr>
              <a:t>Czego Państwu życzymy </a:t>
            </a:r>
            <a:r>
              <a:rPr lang="pl-PL" sz="2000" dirty="0">
                <a:solidFill>
                  <a:srgbClr val="0070C0"/>
                </a:solidFill>
                <a:sym typeface="Wingdings" pitchFamily="2" charset="2"/>
              </a:rPr>
              <a:t> Powodzenia!</a:t>
            </a:r>
            <a:endParaRPr lang="pl-PL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76364148-021B-46F5-BC3B-1063D163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277" y="0"/>
            <a:ext cx="939038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63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pl-PL" sz="2000" dirty="0">
              <a:solidFill>
                <a:srgbClr val="FFFF00"/>
              </a:solidFill>
            </a:endParaRPr>
          </a:p>
          <a:p>
            <a:pPr marL="457200" indent="-457200"/>
            <a:endParaRPr lang="pl-PL" sz="2000" dirty="0">
              <a:solidFill>
                <a:srgbClr val="FFFF00"/>
              </a:solidFill>
            </a:endParaRPr>
          </a:p>
          <a:p>
            <a:pPr marL="457200" indent="-457200" algn="ctr"/>
            <a:r>
              <a:rPr lang="pl-PL" sz="2800" b="1" dirty="0">
                <a:solidFill>
                  <a:srgbClr val="0070C0"/>
                </a:solidFill>
              </a:rPr>
              <a:t>Egzamin ósmoklasisty – maksymalnie 100 punktów</a:t>
            </a:r>
          </a:p>
          <a:p>
            <a:pPr marL="457200" indent="-457200">
              <a:buAutoNum type="arabicPeriod"/>
            </a:pPr>
            <a:endParaRPr lang="pl-PL" sz="2000" b="1" dirty="0">
              <a:solidFill>
                <a:srgbClr val="0070C0"/>
              </a:solidFill>
            </a:endParaRPr>
          </a:p>
          <a:p>
            <a:r>
              <a:rPr lang="pl-PL" sz="2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524000" y="1109273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2800" dirty="0">
                <a:solidFill>
                  <a:srgbClr val="0070C0"/>
                </a:solidFill>
              </a:rPr>
              <a:t>Wynik przedstawiony w procentach z:</a:t>
            </a:r>
          </a:p>
          <a:p>
            <a:pPr marL="457200" indent="-457200">
              <a:buAutoNum type="alphaLcParenR"/>
            </a:pPr>
            <a:r>
              <a:rPr lang="pl-PL" sz="2800" dirty="0">
                <a:solidFill>
                  <a:srgbClr val="0070C0"/>
                </a:solidFill>
              </a:rPr>
              <a:t>języka polskiego - mnoży się przez 0,35;</a:t>
            </a:r>
          </a:p>
          <a:p>
            <a:pPr marL="457200" indent="-457200">
              <a:buAutoNum type="alphaLcParenR"/>
            </a:pPr>
            <a:r>
              <a:rPr lang="pl-PL" sz="2800" dirty="0">
                <a:solidFill>
                  <a:srgbClr val="0070C0"/>
                </a:solidFill>
              </a:rPr>
              <a:t>matematyki - mnoży się przez 0,35;</a:t>
            </a:r>
          </a:p>
          <a:p>
            <a:pPr marL="457200" indent="-457200">
              <a:buAutoNum type="alphaLcParenR"/>
            </a:pPr>
            <a:r>
              <a:rPr lang="pl-PL" sz="2800" dirty="0">
                <a:solidFill>
                  <a:srgbClr val="0070C0"/>
                </a:solidFill>
              </a:rPr>
              <a:t>języka obcego nowożytnego - mnoży się przez 0,3. </a:t>
            </a:r>
          </a:p>
        </p:txBody>
      </p:sp>
      <p:pic>
        <p:nvPicPr>
          <p:cNvPr id="15362" name="Picture 2" descr="EGZAMIN GIMNAZJALNY 2019 MATEMATYKA, PRZYRODA. Odpowiedzi i arkusz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023" y="3863051"/>
            <a:ext cx="3239332" cy="188877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0" y="2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l-PL" sz="2800" b="1" dirty="0">
                <a:solidFill>
                  <a:srgbClr val="0070C0"/>
                </a:solidFill>
              </a:rPr>
              <a:t>Egzamin ósmoklasisty – maksymalnie 100 punktów</a:t>
            </a:r>
          </a:p>
          <a:p>
            <a:pPr marL="457200" indent="-457200">
              <a:buAutoNum type="arabicPeriod"/>
            </a:pPr>
            <a:endParaRPr lang="pl-PL" sz="2000" dirty="0">
              <a:solidFill>
                <a:srgbClr val="FFFF00"/>
              </a:solidFill>
            </a:endParaRPr>
          </a:p>
          <a:p>
            <a:r>
              <a:rPr lang="pl-PL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524000" y="110927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Przykład</a:t>
            </a:r>
          </a:p>
          <a:p>
            <a:pPr algn="ctr"/>
            <a:r>
              <a:rPr lang="pl-PL" dirty="0">
                <a:solidFill>
                  <a:srgbClr val="0070C0"/>
                </a:solidFill>
              </a:rPr>
              <a:t>Katarzyna na egzaminie ósmoklasisty uzyskała 92% z języka polskiego, 47% z matematyki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 i 94% z języka angielskiego.</a:t>
            </a:r>
          </a:p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048000" y="2503356"/>
          <a:ext cx="6096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Część egzaminu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%</a:t>
                      </a:r>
                      <a:r>
                        <a:rPr lang="pl-PL" baseline="0" dirty="0"/>
                        <a:t> z egzaminu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przelicznik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400" baseline="0" dirty="0">
                          <a:latin typeface="+mj-lt"/>
                        </a:rPr>
                        <a:t>język polski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aseline="0" dirty="0">
                          <a:latin typeface="+mj-lt"/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+mj-lt"/>
                        </a:rPr>
                        <a:t>X</a:t>
                      </a:r>
                      <a:r>
                        <a:rPr lang="pl-PL" sz="2400" baseline="0" dirty="0">
                          <a:latin typeface="+mj-lt"/>
                        </a:rPr>
                        <a:t> 0,35</a:t>
                      </a:r>
                      <a:endParaRPr lang="pl-PL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+mj-lt"/>
                        </a:rPr>
                        <a:t>32,2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+mj-lt"/>
                        </a:rPr>
                        <a:t>matematyka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+mj-lt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+mj-lt"/>
                        </a:rPr>
                        <a:t>X 0,35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+mj-lt"/>
                        </a:rPr>
                        <a:t>16,45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+mj-lt"/>
                        </a:rPr>
                        <a:t>język obcy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+mj-lt"/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+mj-lt"/>
                        </a:rPr>
                        <a:t>X 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+mj-lt"/>
                        </a:rPr>
                        <a:t>28,2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 sz="24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2400" dirty="0">
                          <a:latin typeface="+mj-lt"/>
                        </a:rPr>
                        <a:t>               Razem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+mj-lt"/>
                        </a:rPr>
                        <a:t>76,85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815788" y="5165990"/>
            <a:ext cx="9950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70C0"/>
                </a:solidFill>
              </a:rPr>
              <a:t>Katarzyna zdobyła na egzaminie 76,85 punkty (na 100 możliwych)</a:t>
            </a:r>
          </a:p>
        </p:txBody>
      </p:sp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0" y="1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l-PL" sz="3600" b="1" dirty="0">
                <a:solidFill>
                  <a:srgbClr val="0070C0"/>
                </a:solidFill>
              </a:rPr>
              <a:t>Świadectwo ukończenia szkoły podstawowej.</a:t>
            </a:r>
          </a:p>
          <a:p>
            <a:pPr marL="457200" indent="-457200">
              <a:buAutoNum type="arabicPeriod"/>
            </a:pPr>
            <a:endParaRPr lang="pl-PL" sz="2000" dirty="0">
              <a:solidFill>
                <a:srgbClr val="FFFF00"/>
              </a:solidFill>
            </a:endParaRPr>
          </a:p>
          <a:p>
            <a:r>
              <a:rPr lang="pl-PL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519953" y="1109272"/>
            <a:ext cx="101480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    </a:t>
            </a:r>
            <a:r>
              <a:rPr lang="pl-PL" sz="2800" dirty="0">
                <a:solidFill>
                  <a:srgbClr val="0070C0"/>
                </a:solidFill>
              </a:rPr>
              <a:t>Na punkty przeliczamy oceny z czterech zajęć edukacyjnych, wymienionych na świadectwie ukończenia szkoły podstawowej. </a:t>
            </a:r>
          </a:p>
          <a:p>
            <a:r>
              <a:rPr lang="pl-PL" sz="2800" dirty="0">
                <a:solidFill>
                  <a:srgbClr val="0070C0"/>
                </a:solidFill>
              </a:rPr>
              <a:t>Za oceny wyrażone w stopniu:</a:t>
            </a:r>
          </a:p>
          <a:p>
            <a:pPr marL="457200" indent="-457200">
              <a:buAutoNum type="arabicParenR"/>
            </a:pPr>
            <a:r>
              <a:rPr lang="pl-PL" sz="2800" dirty="0">
                <a:solidFill>
                  <a:srgbClr val="0070C0"/>
                </a:solidFill>
              </a:rPr>
              <a:t>celującym –przyznaje się po </a:t>
            </a:r>
            <a:r>
              <a:rPr lang="pl-PL" sz="2800" b="1" dirty="0">
                <a:solidFill>
                  <a:srgbClr val="0070C0"/>
                </a:solidFill>
              </a:rPr>
              <a:t>18 punktów</a:t>
            </a:r>
            <a:r>
              <a:rPr lang="pl-PL" sz="2800" dirty="0">
                <a:solidFill>
                  <a:srgbClr val="0070C0"/>
                </a:solidFill>
              </a:rPr>
              <a:t>;</a:t>
            </a:r>
          </a:p>
          <a:p>
            <a:pPr marL="457200" indent="-457200">
              <a:buAutoNum type="arabicParenR"/>
            </a:pPr>
            <a:r>
              <a:rPr lang="pl-PL" sz="2800" dirty="0">
                <a:solidFill>
                  <a:srgbClr val="0070C0"/>
                </a:solidFill>
              </a:rPr>
              <a:t>bardzo dobrym –przyznaje się po </a:t>
            </a:r>
            <a:r>
              <a:rPr lang="pl-PL" sz="2800" b="1" dirty="0">
                <a:solidFill>
                  <a:srgbClr val="0070C0"/>
                </a:solidFill>
              </a:rPr>
              <a:t>17 punktów</a:t>
            </a:r>
            <a:r>
              <a:rPr lang="pl-PL" sz="2800" dirty="0">
                <a:solidFill>
                  <a:srgbClr val="0070C0"/>
                </a:solidFill>
              </a:rPr>
              <a:t>;</a:t>
            </a:r>
          </a:p>
          <a:p>
            <a:pPr marL="457200" indent="-457200">
              <a:buAutoNum type="arabicParenR"/>
            </a:pPr>
            <a:r>
              <a:rPr lang="pl-PL" sz="2800" dirty="0">
                <a:solidFill>
                  <a:srgbClr val="0070C0"/>
                </a:solidFill>
              </a:rPr>
              <a:t>dobrym –przyznaje się po </a:t>
            </a:r>
            <a:r>
              <a:rPr lang="pl-PL" sz="2800" b="1" dirty="0">
                <a:solidFill>
                  <a:srgbClr val="0070C0"/>
                </a:solidFill>
              </a:rPr>
              <a:t>14 punktów</a:t>
            </a:r>
            <a:r>
              <a:rPr lang="pl-PL" sz="2800" dirty="0">
                <a:solidFill>
                  <a:srgbClr val="0070C0"/>
                </a:solidFill>
              </a:rPr>
              <a:t>;</a:t>
            </a:r>
          </a:p>
          <a:p>
            <a:pPr marL="457200" indent="-457200">
              <a:buAutoNum type="arabicParenR"/>
            </a:pPr>
            <a:r>
              <a:rPr lang="pl-PL" sz="2800" dirty="0">
                <a:solidFill>
                  <a:srgbClr val="0070C0"/>
                </a:solidFill>
              </a:rPr>
              <a:t>dostatecznym –przyznaje się po </a:t>
            </a:r>
            <a:r>
              <a:rPr lang="pl-PL" sz="2800" b="1" dirty="0">
                <a:solidFill>
                  <a:srgbClr val="0070C0"/>
                </a:solidFill>
              </a:rPr>
              <a:t>8 punktów</a:t>
            </a:r>
            <a:r>
              <a:rPr lang="pl-PL" sz="2800" dirty="0">
                <a:solidFill>
                  <a:srgbClr val="0070C0"/>
                </a:solidFill>
              </a:rPr>
              <a:t>;</a:t>
            </a:r>
          </a:p>
          <a:p>
            <a:pPr marL="457200" indent="-457200">
              <a:buAutoNum type="arabicParenR"/>
            </a:pPr>
            <a:r>
              <a:rPr lang="pl-PL" sz="2800" dirty="0">
                <a:solidFill>
                  <a:srgbClr val="0070C0"/>
                </a:solidFill>
              </a:rPr>
              <a:t>dopuszczającym –przyznaje się po </a:t>
            </a:r>
            <a:r>
              <a:rPr lang="pl-PL" sz="2800" b="1" dirty="0">
                <a:solidFill>
                  <a:srgbClr val="0070C0"/>
                </a:solidFill>
              </a:rPr>
              <a:t>2 punkty</a:t>
            </a:r>
            <a:r>
              <a:rPr lang="pl-PL" sz="2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325193" y="439211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0" y="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l-PL" sz="2800" dirty="0">
                <a:solidFill>
                  <a:srgbClr val="0070C0"/>
                </a:solidFill>
              </a:rPr>
              <a:t>Świadectwo ukończenia szkoły podstawowej</a:t>
            </a:r>
          </a:p>
          <a:p>
            <a:pPr marL="457200" indent="-457200">
              <a:buAutoNum type="arabicPeriod"/>
            </a:pPr>
            <a:endParaRPr lang="pl-PL" sz="2000" dirty="0">
              <a:solidFill>
                <a:srgbClr val="0070C0"/>
              </a:solidFill>
            </a:endParaRPr>
          </a:p>
          <a:p>
            <a:r>
              <a:rPr lang="pl-PL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62753" y="1109272"/>
            <a:ext cx="12129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0070C0"/>
                </a:solidFill>
              </a:rPr>
              <a:t>Uwaga: warto zwrócić uwagę na różnice pomiędzy ocenami </a:t>
            </a:r>
            <a:br>
              <a:rPr lang="pl-PL" sz="2400" dirty="0">
                <a:solidFill>
                  <a:srgbClr val="0070C0"/>
                </a:solidFill>
              </a:rPr>
            </a:br>
            <a:r>
              <a:rPr lang="pl-PL" sz="2400" dirty="0">
                <a:solidFill>
                  <a:srgbClr val="0070C0"/>
                </a:solidFill>
              </a:rPr>
              <a:t>dopuszczającą, dostateczną i dobrą – to aż 6 punktów.</a:t>
            </a:r>
          </a:p>
          <a:p>
            <a:pPr algn="ctr"/>
            <a:endParaRPr lang="pl-PL" sz="2400" dirty="0">
              <a:solidFill>
                <a:srgbClr val="0070C0"/>
              </a:solidFill>
            </a:endParaRPr>
          </a:p>
          <a:p>
            <a:pPr algn="ctr"/>
            <a:r>
              <a:rPr lang="pl-PL" sz="2400" dirty="0">
                <a:solidFill>
                  <a:srgbClr val="0070C0"/>
                </a:solidFill>
              </a:rPr>
              <a:t>Np. uczeń z czterema ocenami dopuszczającymi będzie miał tylko 8 punktów,</a:t>
            </a:r>
            <a:br>
              <a:rPr lang="pl-PL" sz="2400" dirty="0">
                <a:solidFill>
                  <a:srgbClr val="0070C0"/>
                </a:solidFill>
              </a:rPr>
            </a:br>
            <a:r>
              <a:rPr lang="pl-PL" sz="2400" dirty="0">
                <a:solidFill>
                  <a:srgbClr val="0070C0"/>
                </a:solidFill>
              </a:rPr>
              <a:t> ale jeżeli poprawi je na dostateczne to już 32 punkty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325193" y="439211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</a:p>
        </p:txBody>
      </p:sp>
      <p:pic>
        <p:nvPicPr>
          <p:cNvPr id="19458" name="Picture 2" descr="Nauczyciele nie wiedzą co wpisać do świadectwa ósmoklasisty. ME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437" y="3699874"/>
            <a:ext cx="4601980" cy="193767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0" y="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l-PL" sz="3600" dirty="0">
                <a:solidFill>
                  <a:srgbClr val="0070C0"/>
                </a:solidFill>
              </a:rPr>
              <a:t>Świadectwo ukończenia szkoły podstawowej</a:t>
            </a:r>
          </a:p>
          <a:p>
            <a:pPr marL="457200" indent="-457200">
              <a:buAutoNum type="arabicPeriod"/>
            </a:pPr>
            <a:endParaRPr lang="pl-PL" sz="3600" dirty="0">
              <a:solidFill>
                <a:srgbClr val="0070C0"/>
              </a:solidFill>
            </a:endParaRPr>
          </a:p>
          <a:p>
            <a:r>
              <a:rPr lang="pl-PL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524000" y="1109273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0070C0"/>
                </a:solidFill>
              </a:rPr>
              <a:t>Jakie cztery przedmioty ze świadectwa są punktowane ?</a:t>
            </a:r>
          </a:p>
          <a:p>
            <a:pPr algn="ctr"/>
            <a:r>
              <a:rPr lang="pl-PL" sz="2800" dirty="0">
                <a:solidFill>
                  <a:srgbClr val="0070C0"/>
                </a:solidFill>
              </a:rPr>
              <a:t>Są to: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70C0"/>
                </a:solidFill>
              </a:rPr>
              <a:t>język polski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70C0"/>
                </a:solidFill>
              </a:rPr>
              <a:t>matematyka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70C0"/>
                </a:solidFill>
              </a:rPr>
              <a:t>dwa przedmioty (jakie zależy to od szkoły i klasy do której aplikujemy).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325193" y="439211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</a:p>
        </p:txBody>
      </p:sp>
      <p:pic>
        <p:nvPicPr>
          <p:cNvPr id="22532" name="Picture 4" descr="Uroczyste zakończenie roku szkolnego - SP Leś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0027" y="3986742"/>
            <a:ext cx="3087974" cy="188776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24000" y="0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l-PL" sz="2800" u="sng" dirty="0">
                <a:solidFill>
                  <a:srgbClr val="0070C0"/>
                </a:solidFill>
              </a:rPr>
              <a:t>Świadectwo ukończenia szkoły podstawowej</a:t>
            </a:r>
          </a:p>
          <a:p>
            <a:pPr marL="457200" indent="-457200">
              <a:buAutoNum type="arabicPeriod"/>
            </a:pPr>
            <a:endParaRPr lang="pl-PL" sz="2000" dirty="0">
              <a:solidFill>
                <a:srgbClr val="0070C0"/>
              </a:solidFill>
            </a:endParaRPr>
          </a:p>
          <a:p>
            <a:r>
              <a:rPr lang="pl-PL" sz="2000" dirty="0">
                <a:solidFill>
                  <a:srgbClr val="FFFF00"/>
                </a:solidFill>
              </a:rPr>
              <a:t> </a:t>
            </a:r>
            <a:r>
              <a:rPr lang="pl-PL" sz="2400" dirty="0">
                <a:solidFill>
                  <a:srgbClr val="0070C0"/>
                </a:solidFill>
              </a:rPr>
              <a:t>Np. w rekrutacji </a:t>
            </a:r>
          </a:p>
          <a:p>
            <a:r>
              <a:rPr lang="pl-PL" sz="2400" dirty="0">
                <a:solidFill>
                  <a:srgbClr val="0070C0"/>
                </a:solidFill>
              </a:rPr>
              <a:t>do klasy „Technik hotelarstwa” w  Zespole Szkół </a:t>
            </a:r>
            <a:r>
              <a:rPr lang="pl-PL" sz="2400" dirty="0" err="1">
                <a:solidFill>
                  <a:srgbClr val="0070C0"/>
                </a:solidFill>
              </a:rPr>
              <a:t>Turystyczno</a:t>
            </a:r>
            <a:r>
              <a:rPr lang="pl-PL" sz="2400" dirty="0">
                <a:solidFill>
                  <a:srgbClr val="0070C0"/>
                </a:solidFill>
              </a:rPr>
              <a:t> – Ekonomiczno-Hotelarskich przedmiotami punktowanymi są: </a:t>
            </a:r>
          </a:p>
          <a:p>
            <a:r>
              <a:rPr lang="pl-PL" sz="2000" dirty="0">
                <a:solidFill>
                  <a:srgbClr val="00B050"/>
                </a:solidFill>
              </a:rPr>
              <a:t>język polski, matematyka, geografia, wychowanie fizyczne;</a:t>
            </a:r>
          </a:p>
          <a:p>
            <a:endParaRPr lang="pl-PL" sz="2000" dirty="0">
              <a:solidFill>
                <a:srgbClr val="FFC000"/>
              </a:solidFill>
            </a:endParaRPr>
          </a:p>
          <a:p>
            <a:r>
              <a:rPr lang="pl-PL" sz="2400" dirty="0">
                <a:solidFill>
                  <a:srgbClr val="0070C0"/>
                </a:solidFill>
              </a:rPr>
              <a:t>do klasy „Technik usług fryzjerskich” w Zespole Szkół Rzemiosła</a:t>
            </a:r>
          </a:p>
          <a:p>
            <a:r>
              <a:rPr lang="pl-PL" sz="2000" dirty="0">
                <a:solidFill>
                  <a:srgbClr val="00B050"/>
                </a:solidFill>
              </a:rPr>
              <a:t>język polski, matematyka, język obcy, biologia lub chemia lub WOS;</a:t>
            </a:r>
          </a:p>
          <a:p>
            <a:endParaRPr lang="pl-PL" sz="2000" dirty="0">
              <a:solidFill>
                <a:srgbClr val="FFC000"/>
              </a:solidFill>
            </a:endParaRPr>
          </a:p>
          <a:p>
            <a:r>
              <a:rPr lang="pl-PL" sz="2400" dirty="0">
                <a:solidFill>
                  <a:srgbClr val="0070C0"/>
                </a:solidFill>
              </a:rPr>
              <a:t>do klasy  „Humanistycznej” w I Liceum Ogólnokształcącym punktują:</a:t>
            </a:r>
          </a:p>
          <a:p>
            <a:r>
              <a:rPr lang="pl-PL" sz="2000" dirty="0">
                <a:solidFill>
                  <a:srgbClr val="00B050"/>
                </a:solidFill>
              </a:rPr>
              <a:t>język polski, matematyka, język obcy, historia.</a:t>
            </a:r>
          </a:p>
          <a:p>
            <a:endParaRPr lang="pl-PL" sz="2000" dirty="0">
              <a:solidFill>
                <a:srgbClr val="FF0000"/>
              </a:solidFill>
            </a:endParaRPr>
          </a:p>
          <a:p>
            <a:r>
              <a:rPr lang="pl-PL" sz="2000" dirty="0">
                <a:solidFill>
                  <a:srgbClr val="FF0000"/>
                </a:solidFill>
              </a:rPr>
              <a:t>Wnioski: Warto sprawdzić w informatorze, lub na stronie wybranej szkoły, </a:t>
            </a:r>
            <a:br>
              <a:rPr lang="pl-PL" sz="2000" dirty="0">
                <a:solidFill>
                  <a:srgbClr val="FF0000"/>
                </a:solidFill>
              </a:rPr>
            </a:br>
            <a:r>
              <a:rPr lang="pl-PL" sz="2000" dirty="0">
                <a:solidFill>
                  <a:srgbClr val="FF0000"/>
                </a:solidFill>
              </a:rPr>
              <a:t>jakie przedmioty oprócz języka polskiego i matematyki są punktowane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325193" y="439211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</a:t>
            </a:r>
          </a:p>
        </p:txBody>
      </p: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5882199"/>
              </p:ext>
            </p:extLst>
          </p:nvPr>
        </p:nvGraphicFramePr>
        <p:xfrm>
          <a:off x="1524001" y="461664"/>
          <a:ext cx="838199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8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7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89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6137"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Zajęcia edukacyjne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Oceny Adama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Punkty </a:t>
                      </a:r>
                      <a:r>
                        <a:rPr lang="pl-PL" dirty="0" err="1"/>
                        <a:t>T.Hotelarstwa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Punkty </a:t>
                      </a:r>
                    </a:p>
                    <a:p>
                      <a:pPr algn="l"/>
                      <a:r>
                        <a:rPr lang="pl-PL" dirty="0"/>
                        <a:t>T. </a:t>
                      </a:r>
                      <a:r>
                        <a:rPr lang="pl-PL" dirty="0" err="1"/>
                        <a:t>P.Samochodowych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552">
                <a:tc>
                  <a:txBody>
                    <a:bodyPr/>
                    <a:lstStyle/>
                    <a:p>
                      <a:pPr algn="l"/>
                      <a:r>
                        <a:rPr lang="pl-PL" sz="2400" dirty="0"/>
                        <a:t>Język polski       </a:t>
                      </a:r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4 </a:t>
                      </a:r>
                      <a:r>
                        <a:rPr lang="pl-PL" sz="2400" dirty="0"/>
                        <a:t>(dobry)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552">
                <a:tc>
                  <a:txBody>
                    <a:bodyPr/>
                    <a:lstStyle/>
                    <a:p>
                      <a:pPr algn="l"/>
                      <a:r>
                        <a:rPr lang="pl-PL" sz="2400" dirty="0"/>
                        <a:t>Matematyka      </a:t>
                      </a:r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4 </a:t>
                      </a:r>
                      <a:r>
                        <a:rPr lang="pl-PL" sz="2400" dirty="0"/>
                        <a:t>(dobry)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552">
                <a:tc>
                  <a:txBody>
                    <a:bodyPr/>
                    <a:lstStyle/>
                    <a:p>
                      <a:pPr algn="l"/>
                      <a:r>
                        <a:rPr lang="pl-PL" sz="2400" dirty="0"/>
                        <a:t>Język</a:t>
                      </a:r>
                      <a:r>
                        <a:rPr lang="pl-PL" sz="2400" baseline="0" dirty="0"/>
                        <a:t> angielski       </a:t>
                      </a:r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2 </a:t>
                      </a:r>
                      <a:r>
                        <a:rPr lang="pl-PL" sz="2000" dirty="0"/>
                        <a:t>(dopuszczający)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552">
                <a:tc>
                  <a:txBody>
                    <a:bodyPr/>
                    <a:lstStyle/>
                    <a:p>
                      <a:pPr algn="l"/>
                      <a:r>
                        <a:rPr lang="pl-PL" sz="2400" dirty="0"/>
                        <a:t>Geografia            </a:t>
                      </a:r>
                      <a:endParaRPr lang="pl-PL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5 </a:t>
                      </a:r>
                      <a:r>
                        <a:rPr lang="pl-PL" sz="2400" dirty="0"/>
                        <a:t>(</a:t>
                      </a:r>
                      <a:r>
                        <a:rPr lang="pl-PL" sz="2400" dirty="0" err="1"/>
                        <a:t>b.dobry</a:t>
                      </a:r>
                      <a:r>
                        <a:rPr lang="pl-PL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552">
                <a:tc>
                  <a:txBody>
                    <a:bodyPr/>
                    <a:lstStyle/>
                    <a:p>
                      <a:pPr algn="l"/>
                      <a:r>
                        <a:rPr lang="pl-PL" sz="2400" dirty="0"/>
                        <a:t>Informatyka          </a:t>
                      </a:r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2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(dopuszczający)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7027">
                <a:tc>
                  <a:txBody>
                    <a:bodyPr/>
                    <a:lstStyle/>
                    <a:p>
                      <a:pPr algn="l"/>
                      <a:r>
                        <a:rPr lang="pl-PL" sz="2400" dirty="0"/>
                        <a:t>Wychowanie fizyczne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5 </a:t>
                      </a:r>
                      <a:r>
                        <a:rPr lang="pl-PL" sz="2400" dirty="0"/>
                        <a:t>(</a:t>
                      </a:r>
                      <a:r>
                        <a:rPr lang="pl-PL" sz="2400" dirty="0" err="1"/>
                        <a:t>b.dobry</a:t>
                      </a:r>
                      <a:r>
                        <a:rPr lang="pl-PL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5552">
                <a:tc gridSpan="2">
                  <a:txBody>
                    <a:bodyPr/>
                    <a:lstStyle/>
                    <a:p>
                      <a:pPr algn="l"/>
                      <a:r>
                        <a:rPr lang="pl-PL" sz="2400" dirty="0"/>
                        <a:t>Razem punktów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823804" y="0"/>
            <a:ext cx="830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C000"/>
                </a:solidFill>
              </a:rPr>
              <a:t> </a:t>
            </a:r>
            <a:r>
              <a:rPr lang="pl-PL" dirty="0">
                <a:solidFill>
                  <a:srgbClr val="0070C0"/>
                </a:solidFill>
              </a:rPr>
              <a:t>Prześledźmy to na przykładzie Adama:</a:t>
            </a:r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eń u gór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30c23db9-8880-4495-ba78-d72e6b6bcc44" xsi:nil="true"/>
    <Teachers xmlns="30c23db9-8880-4495-ba78-d72e6b6bcc44">
      <UserInfo>
        <DisplayName/>
        <AccountId xsi:nil="true"/>
        <AccountType/>
      </UserInfo>
    </Teachers>
    <Distribution_Groups xmlns="30c23db9-8880-4495-ba78-d72e6b6bcc44" xsi:nil="true"/>
    <Is_Collaboration_Space_Locked xmlns="30c23db9-8880-4495-ba78-d72e6b6bcc44" xsi:nil="true"/>
    <_activity xmlns="30c23db9-8880-4495-ba78-d72e6b6bcc44" xsi:nil="true"/>
    <NotebookType xmlns="30c23db9-8880-4495-ba78-d72e6b6bcc44" xsi:nil="true"/>
    <IsNotebookLocked xmlns="30c23db9-8880-4495-ba78-d72e6b6bcc44" xsi:nil="true"/>
    <FolderType xmlns="30c23db9-8880-4495-ba78-d72e6b6bcc44" xsi:nil="true"/>
    <Owner xmlns="30c23db9-8880-4495-ba78-d72e6b6bcc44">
      <UserInfo>
        <DisplayName/>
        <AccountId xsi:nil="true"/>
        <AccountType/>
      </UserInfo>
    </Owner>
    <Students xmlns="30c23db9-8880-4495-ba78-d72e6b6bcc44">
      <UserInfo>
        <DisplayName/>
        <AccountId xsi:nil="true"/>
        <AccountType/>
      </UserInfo>
    </Students>
    <TeamsChannelId xmlns="30c23db9-8880-4495-ba78-d72e6b6bcc44" xsi:nil="true"/>
    <Student_Groups xmlns="30c23db9-8880-4495-ba78-d72e6b6bcc44">
      <UserInfo>
        <DisplayName/>
        <AccountId xsi:nil="true"/>
        <AccountType/>
      </UserInfo>
    </Student_Groups>
    <Invited_Teachers xmlns="30c23db9-8880-4495-ba78-d72e6b6bcc44" xsi:nil="true"/>
    <LMS_Mappings xmlns="30c23db9-8880-4495-ba78-d72e6b6bcc44" xsi:nil="true"/>
    <Templates xmlns="30c23db9-8880-4495-ba78-d72e6b6bcc44" xsi:nil="true"/>
    <Self_Registration_Enabled xmlns="30c23db9-8880-4495-ba78-d72e6b6bcc44" xsi:nil="true"/>
    <Has_Teacher_Only_SectionGroup xmlns="30c23db9-8880-4495-ba78-d72e6b6bcc44" xsi:nil="true"/>
    <CultureName xmlns="30c23db9-8880-4495-ba78-d72e6b6bcc44" xsi:nil="true"/>
    <AppVersion xmlns="30c23db9-8880-4495-ba78-d72e6b6bcc44" xsi:nil="true"/>
    <Invited_Students xmlns="30c23db9-8880-4495-ba78-d72e6b6bcc44" xsi:nil="true"/>
    <DefaultSectionNames xmlns="30c23db9-8880-4495-ba78-d72e6b6bcc44" xsi:nil="true"/>
    <Teams_Channel_Section_Location xmlns="30c23db9-8880-4495-ba78-d72e6b6bcc4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5236448D57A94EBED72786B9DE3909" ma:contentTypeVersion="39" ma:contentTypeDescription="Utwórz nowy dokument." ma:contentTypeScope="" ma:versionID="8cac7e7ac9bddf0c39e3be50989d4b0f">
  <xsd:schema xmlns:xsd="http://www.w3.org/2001/XMLSchema" xmlns:xs="http://www.w3.org/2001/XMLSchema" xmlns:p="http://schemas.microsoft.com/office/2006/metadata/properties" xmlns:ns3="30c23db9-8880-4495-ba78-d72e6b6bcc44" xmlns:ns4="46b61ffd-4b8e-4dbc-89d6-0392597335f0" targetNamespace="http://schemas.microsoft.com/office/2006/metadata/properties" ma:root="true" ma:fieldsID="ec526a6d8837ad1ecada8f93cdd99e86" ns3:_="" ns4:_="">
    <xsd:import namespace="30c23db9-8880-4495-ba78-d72e6b6bcc44"/>
    <xsd:import namespace="46b61ffd-4b8e-4dbc-89d6-0392597335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  <xsd:element ref="ns3:Teams_Channel_Section_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23db9-8880-4495-ba78-d72e6b6bc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ObjectDetectorVersions" ma:index="4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4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61ffd-4b8e-4dbc-89d6-039259733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F373EE-2EA9-4F38-B2BF-0FD14BFBB00F}">
  <ds:schemaRefs>
    <ds:schemaRef ds:uri="http://schemas.openxmlformats.org/package/2006/metadata/core-properties"/>
    <ds:schemaRef ds:uri="30c23db9-8880-4495-ba78-d72e6b6bcc44"/>
    <ds:schemaRef ds:uri="http://schemas.microsoft.com/office/2006/documentManagement/types"/>
    <ds:schemaRef ds:uri="http://purl.org/dc/elements/1.1/"/>
    <ds:schemaRef ds:uri="46b61ffd-4b8e-4dbc-89d6-0392597335f0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3F0C8D-454F-468B-8D6E-37695E536D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c23db9-8880-4495-ba78-d72e6b6bcc44"/>
    <ds:schemaRef ds:uri="46b61ffd-4b8e-4dbc-89d6-0392597335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97C61B-A869-4485-9103-0A2E3EFE67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550</Words>
  <Application>Microsoft Office PowerPoint</Application>
  <PresentationFormat>Niestandardowy</PresentationFormat>
  <Paragraphs>149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Motyw pakietu Office</vt:lpstr>
      <vt:lpstr>Projekt niestandardowy</vt:lpstr>
      <vt:lpstr>Rekrutacja do szkół ponadpodstawowych  na rok szkolny 2024/25 Jak liczyć punkty?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Krystyna Jankowska</dc:creator>
  <cp:lastModifiedBy>Nauczyciel</cp:lastModifiedBy>
  <cp:revision>31</cp:revision>
  <dcterms:created xsi:type="dcterms:W3CDTF">2024-01-02T12:57:48Z</dcterms:created>
  <dcterms:modified xsi:type="dcterms:W3CDTF">2024-03-12T12:07:25Z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0x010100A35236448D57A94EBED72786B9DE3909</vt:lpwstr>
  </property>
</Properties>
</file>